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376" r:id="rId13"/>
    <p:sldId id="266" r:id="rId14"/>
    <p:sldId id="303" r:id="rId15"/>
    <p:sldId id="270" r:id="rId16"/>
    <p:sldId id="271" r:id="rId17"/>
    <p:sldId id="275" r:id="rId18"/>
    <p:sldId id="277" r:id="rId19"/>
    <p:sldId id="297" r:id="rId20"/>
    <p:sldId id="375" r:id="rId21"/>
    <p:sldId id="304" r:id="rId22"/>
    <p:sldId id="305" r:id="rId23"/>
    <p:sldId id="306" r:id="rId24"/>
    <p:sldId id="333" r:id="rId25"/>
    <p:sldId id="308" r:id="rId26"/>
    <p:sldId id="335" r:id="rId27"/>
    <p:sldId id="354" r:id="rId28"/>
    <p:sldId id="340" r:id="rId29"/>
    <p:sldId id="31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77" r:id="rId39"/>
    <p:sldId id="378" r:id="rId40"/>
    <p:sldId id="379" r:id="rId41"/>
    <p:sldId id="341" r:id="rId42"/>
    <p:sldId id="312" r:id="rId43"/>
    <p:sldId id="313" r:id="rId44"/>
    <p:sldId id="314" r:id="rId45"/>
    <p:sldId id="315" r:id="rId46"/>
    <p:sldId id="316" r:id="rId47"/>
    <p:sldId id="317" r:id="rId48"/>
    <p:sldId id="350" r:id="rId49"/>
    <p:sldId id="351" r:id="rId50"/>
    <p:sldId id="352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83" r:id="rId60"/>
    <p:sldId id="390" r:id="rId61"/>
    <p:sldId id="391" r:id="rId62"/>
    <p:sldId id="384" r:id="rId63"/>
    <p:sldId id="385" r:id="rId64"/>
    <p:sldId id="387" r:id="rId65"/>
    <p:sldId id="388" r:id="rId66"/>
    <p:sldId id="389" r:id="rId67"/>
    <p:sldId id="395" r:id="rId68"/>
    <p:sldId id="396" r:id="rId69"/>
    <p:sldId id="397" r:id="rId70"/>
    <p:sldId id="398" r:id="rId71"/>
    <p:sldId id="399" r:id="rId72"/>
    <p:sldId id="405" r:id="rId73"/>
    <p:sldId id="400" r:id="rId74"/>
    <p:sldId id="401" r:id="rId75"/>
    <p:sldId id="406" r:id="rId76"/>
    <p:sldId id="402" r:id="rId77"/>
    <p:sldId id="407" r:id="rId78"/>
    <p:sldId id="403" r:id="rId79"/>
    <p:sldId id="404" r:id="rId80"/>
    <p:sldId id="394" r:id="rId81"/>
    <p:sldId id="408" r:id="rId82"/>
    <p:sldId id="409" r:id="rId83"/>
    <p:sldId id="410" r:id="rId84"/>
    <p:sldId id="412" r:id="rId85"/>
    <p:sldId id="411" r:id="rId8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7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8/29/16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96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24180"/>
            <a:ext cx="8534400" cy="22969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spc="50" dirty="0" smtClean="0">
                <a:ln w="273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lumMod val="50000"/>
                      <a:alpha val="75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stA="50000" endPos="32000" dist="12700" dir="5400000" sy="-100000" algn="bl" rotWithShape="0"/>
                </a:effectLst>
              </a:rPr>
              <a:t>“As THE FATHER HAS SENT ME</a:t>
            </a:r>
            <a:r>
              <a:rPr lang="is-IS" sz="7200" spc="50" dirty="0" smtClean="0">
                <a:ln w="273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lumMod val="50000"/>
                      <a:alpha val="75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stA="50000" endPos="32000" dist="12700" dir="5400000" sy="-100000" algn="bl" rotWithShape="0"/>
                </a:effectLst>
              </a:rPr>
              <a:t>…”</a:t>
            </a:r>
            <a:endParaRPr lang="en-US" sz="7200" spc="50" dirty="0">
              <a:ln w="27305"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lumMod val="50000"/>
                    <a:alpha val="75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stA="50000" endPos="32000" dist="127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161287"/>
            <a:ext cx="7505700" cy="807212"/>
          </a:xfrm>
        </p:spPr>
        <p:txBody>
          <a:bodyPr>
            <a:normAutofit/>
          </a:bodyPr>
          <a:lstStyle/>
          <a:p>
            <a:pPr algn="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John 20:19-22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8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20:21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baseline="30000" dirty="0"/>
              <a:t> </a:t>
            </a:r>
            <a:r>
              <a:rPr lang="en-US" sz="4800" b="1" i="1" dirty="0" smtClean="0"/>
              <a:t>Again</a:t>
            </a:r>
            <a:r>
              <a:rPr lang="en-US" sz="4800" i="1" dirty="0" smtClean="0"/>
              <a:t> </a:t>
            </a:r>
            <a:r>
              <a:rPr lang="en-US" sz="4800" i="1" dirty="0"/>
              <a:t>Jesus said, </a:t>
            </a:r>
            <a:r>
              <a:rPr lang="en-US" sz="4800" i="1" dirty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“</a:t>
            </a:r>
            <a:r>
              <a:rPr lang="en-US" sz="4800" b="1" i="1" u="sng" dirty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Peace</a:t>
            </a:r>
            <a:r>
              <a:rPr lang="en-US" sz="4800" i="1" dirty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 be with you! </a:t>
            </a:r>
            <a:r>
              <a:rPr lang="en-US" sz="4800" b="1" i="1" u="sng" dirty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As the Father has sent me, I am sending you.</a:t>
            </a:r>
            <a:r>
              <a:rPr lang="en-US" sz="4800" i="1" dirty="0" smtClean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”</a:t>
            </a:r>
            <a:endParaRPr lang="en-US" sz="4800" dirty="0">
              <a:ln>
                <a:solidFill>
                  <a:srgbClr val="FF0000">
                    <a:alpha val="67000"/>
                  </a:srgbClr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4696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BFE1EB"/>
                </a:solidFill>
                <a:effectLst>
                  <a:outerShdw blurRad="50800" dist="38100" dir="2700000" algn="tl" rotWithShape="0">
                    <a:schemeClr val="bg1">
                      <a:alpha val="95000"/>
                    </a:schemeClr>
                  </a:outerShdw>
                </a:effectLst>
              </a:rPr>
              <a:t>“AS</a:t>
            </a:r>
            <a:r>
              <a:rPr lang="is-IS" sz="5400" dirty="0" smtClean="0">
                <a:solidFill>
                  <a:srgbClr val="BFE1EB"/>
                </a:solidFill>
                <a:effectLst>
                  <a:outerShdw blurRad="50800" dist="38100" dir="2700000" algn="tl" rotWithShape="0">
                    <a:schemeClr val="bg1">
                      <a:alpha val="95000"/>
                    </a:schemeClr>
                  </a:outerShdw>
                </a:effectLst>
              </a:rPr>
              <a:t>…”</a:t>
            </a:r>
            <a:endParaRPr lang="en-US" sz="5400" dirty="0">
              <a:solidFill>
                <a:srgbClr val="BFE1EB"/>
              </a:solidFill>
              <a:effectLst>
                <a:outerShdw blurRad="50800" dist="38100" dir="2700000" algn="tl" rotWithShape="0">
                  <a:schemeClr val="bg1">
                    <a:alpha val="95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040" y="1371600"/>
            <a:ext cx="7653959" cy="514350"/>
          </a:xfrm>
        </p:spPr>
        <p:txBody>
          <a:bodyPr>
            <a:noAutofit/>
          </a:bodyPr>
          <a:lstStyle/>
          <a:p>
            <a:r>
              <a:rPr lang="en-US" sz="3700" dirty="0" smtClean="0"/>
              <a:t>Collins English Dictionary – 10</a:t>
            </a:r>
            <a:r>
              <a:rPr lang="en-US" sz="3700" baseline="30000" dirty="0" smtClean="0"/>
              <a:t>th</a:t>
            </a:r>
            <a:r>
              <a:rPr lang="en-US" sz="3700" dirty="0" smtClean="0"/>
              <a:t> Edition</a:t>
            </a:r>
            <a:endParaRPr lang="en-US" sz="3700" dirty="0"/>
          </a:p>
        </p:txBody>
      </p:sp>
      <p:sp>
        <p:nvSpPr>
          <p:cNvPr id="4" name="Rectangle 3"/>
          <p:cNvSpPr/>
          <p:nvPr/>
        </p:nvSpPr>
        <p:spPr>
          <a:xfrm>
            <a:off x="1377358" y="2244762"/>
            <a:ext cx="73856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</a:t>
            </a:r>
            <a:r>
              <a:rPr lang="en-US" sz="5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 </a:t>
            </a:r>
            <a:r>
              <a:rPr lang="en-US" sz="5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same degree, amount, or extent; similarly; equally</a:t>
            </a:r>
            <a:r>
              <a:rPr lang="en-US" sz="5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.”</a:t>
            </a:r>
            <a:endParaRPr lang="en-US" sz="5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2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3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 Corinthians 6:19-20 WNT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And </a:t>
            </a:r>
            <a:r>
              <a:rPr lang="en-US" sz="4800" b="1" i="1" u="sng" dirty="0"/>
              <a:t>you are not your own</a:t>
            </a:r>
            <a:r>
              <a:rPr lang="en-US" sz="4800" i="1" dirty="0"/>
              <a:t>, </a:t>
            </a:r>
            <a:r>
              <a:rPr lang="en-US" sz="4800" i="1" baseline="30000" dirty="0"/>
              <a:t>20</a:t>
            </a:r>
            <a:r>
              <a:rPr lang="en-US" sz="4800" i="1" dirty="0"/>
              <a:t> for </a:t>
            </a:r>
            <a:r>
              <a:rPr lang="en-US" sz="4800" b="1" i="1" dirty="0"/>
              <a:t>you have been </a:t>
            </a:r>
            <a:r>
              <a:rPr lang="en-US" sz="4800" b="1" i="1" u="sng" dirty="0"/>
              <a:t>redeemed at infinite cost</a:t>
            </a:r>
            <a:r>
              <a:rPr lang="en-US" sz="4800" i="1" dirty="0"/>
              <a:t>. </a:t>
            </a:r>
            <a:r>
              <a:rPr lang="en-US" sz="4800" b="1" i="1" u="sng" dirty="0"/>
              <a:t>Therefore</a:t>
            </a:r>
            <a:r>
              <a:rPr lang="en-US" sz="4800" i="1" dirty="0"/>
              <a:t> </a:t>
            </a:r>
            <a:r>
              <a:rPr lang="en-US" sz="4800" b="1" i="1" u="sng" dirty="0"/>
              <a:t>glorify God in your bodies</a:t>
            </a:r>
            <a:r>
              <a:rPr lang="en-US" sz="4800" i="1" dirty="0"/>
              <a:t>.</a:t>
            </a:r>
            <a:r>
              <a:rPr lang="en-US" sz="4800" dirty="0"/>
              <a:t> </a:t>
            </a:r>
            <a:endParaRPr lang="en-US" sz="48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4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20:21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is-IS" sz="4800" i="1" dirty="0" smtClean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…</a:t>
            </a:r>
            <a:r>
              <a:rPr lang="en-US" sz="4800" i="1" u="sng" dirty="0" smtClean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In </a:t>
            </a:r>
            <a:r>
              <a:rPr lang="en-US" sz="4800" i="1" u="sng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the </a:t>
            </a:r>
            <a:r>
              <a:rPr lang="en-US" sz="4800" b="1" i="1" u="sng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same way</a:t>
            </a:r>
            <a:r>
              <a:rPr lang="en-US" sz="4800" i="1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 the </a:t>
            </a:r>
            <a:r>
              <a:rPr lang="en-US" sz="4800" b="1" i="1" u="sng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Father sent Me</a:t>
            </a:r>
            <a:r>
              <a:rPr lang="en-US" sz="4800" i="1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, </a:t>
            </a:r>
            <a:r>
              <a:rPr lang="en-US" sz="4800" b="1" i="1" u="sng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I am now sending you</a:t>
            </a:r>
            <a:r>
              <a:rPr lang="en-US" sz="4800" i="1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.”</a:t>
            </a:r>
            <a:r>
              <a:rPr lang="en-US" sz="4800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33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772414"/>
            <a:ext cx="7101441" cy="2012237"/>
          </a:xfrm>
        </p:spPr>
        <p:txBody>
          <a:bodyPr>
            <a:noAutofit/>
          </a:bodyPr>
          <a:lstStyle/>
          <a:p>
            <a:pPr marL="573088" lvl="0" indent="-573088">
              <a:buFont typeface="+mj-lt"/>
              <a:buAutoNum type="arabicPeriod"/>
            </a:pPr>
            <a:r>
              <a:rPr lang="en-US" sz="6200" spc="50" dirty="0" smtClean="0">
                <a:ln w="13500">
                  <a:solidFill>
                    <a:schemeClr val="tx1">
                      <a:alpha val="89000"/>
                    </a:schemeClr>
                  </a:solidFill>
                  <a:prstDash val="solid"/>
                </a:ln>
                <a:solidFill>
                  <a:srgbClr val="BFE1E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Legitimated </a:t>
            </a:r>
            <a:r>
              <a:rPr lang="en-US" sz="6200" spc="50" dirty="0">
                <a:ln w="13500">
                  <a:solidFill>
                    <a:schemeClr val="tx1">
                      <a:alpha val="89000"/>
                    </a:schemeClr>
                  </a:solidFill>
                  <a:prstDash val="solid"/>
                </a:ln>
                <a:solidFill>
                  <a:srgbClr val="BFE1E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His </a:t>
            </a:r>
            <a:r>
              <a:rPr lang="en-US" sz="6200" u="sng" spc="50" dirty="0">
                <a:ln w="13500">
                  <a:solidFill>
                    <a:schemeClr val="tx1">
                      <a:alpha val="89000"/>
                    </a:schemeClr>
                  </a:solidFill>
                  <a:prstDash val="solid"/>
                </a:ln>
                <a:solidFill>
                  <a:srgbClr val="BFE1E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RESURRECTION</a:t>
            </a:r>
            <a:r>
              <a:rPr lang="en-US" sz="6200" spc="50" dirty="0" smtClean="0">
                <a:ln w="13500">
                  <a:solidFill>
                    <a:schemeClr val="tx1">
                      <a:alpha val="89000"/>
                    </a:schemeClr>
                  </a:solidFill>
                  <a:prstDash val="solid"/>
                </a:ln>
                <a:solidFill>
                  <a:srgbClr val="BFE1E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en-US" sz="6200" spc="50" dirty="0">
              <a:ln w="13500">
                <a:solidFill>
                  <a:schemeClr val="tx1">
                    <a:alpha val="89000"/>
                  </a:schemeClr>
                </a:solidFill>
                <a:prstDash val="solid"/>
              </a:ln>
              <a:solidFill>
                <a:srgbClr val="BFE1EB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0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03" y="116586"/>
            <a:ext cx="8229600" cy="939546"/>
          </a:xfrm>
        </p:spPr>
        <p:txBody>
          <a:bodyPr/>
          <a:lstStyle/>
          <a:p>
            <a:r>
              <a:rPr lang="en-US" dirty="0" smtClean="0"/>
              <a:t>John 20:19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4" y="1331394"/>
            <a:ext cx="8541406" cy="3469207"/>
          </a:xfrm>
        </p:spPr>
        <p:txBody>
          <a:bodyPr>
            <a:noAutofit/>
          </a:bodyPr>
          <a:lstStyle/>
          <a:p>
            <a:r>
              <a:rPr lang="en-US" sz="3800" i="1" dirty="0" smtClean="0"/>
              <a:t>On </a:t>
            </a:r>
            <a:r>
              <a:rPr lang="en-US" sz="3800" i="1" dirty="0"/>
              <a:t>the evening of that first day of the week, when the disciples were together, with </a:t>
            </a:r>
            <a:r>
              <a:rPr lang="en-US" sz="3800" b="1" i="1" dirty="0"/>
              <a:t>the doors </a:t>
            </a:r>
            <a:r>
              <a:rPr lang="en-US" sz="3800" b="1" i="1" u="sng" dirty="0"/>
              <a:t>locked</a:t>
            </a:r>
            <a:r>
              <a:rPr lang="en-US" sz="3800" b="1" i="1" dirty="0"/>
              <a:t> for </a:t>
            </a:r>
            <a:r>
              <a:rPr lang="en-US" sz="3800" b="1" i="1" u="sng" dirty="0"/>
              <a:t>fear</a:t>
            </a:r>
            <a:r>
              <a:rPr lang="en-US" sz="3800" i="1" dirty="0"/>
              <a:t> of the Jews, </a:t>
            </a:r>
            <a:r>
              <a:rPr lang="en-US" sz="3800" b="1" i="1" u="sng" dirty="0"/>
              <a:t>Jesus came and stood</a:t>
            </a:r>
            <a:r>
              <a:rPr lang="en-US" sz="3800" i="1" u="sng" dirty="0"/>
              <a:t> </a:t>
            </a:r>
            <a:r>
              <a:rPr lang="en-US" sz="3800" b="1" i="1" u="sng" dirty="0"/>
              <a:t>among them</a:t>
            </a:r>
            <a:r>
              <a:rPr lang="en-US" sz="3800" i="1" dirty="0"/>
              <a:t> and said, </a:t>
            </a:r>
            <a:r>
              <a:rPr lang="en-US" sz="3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en-US" sz="38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Peace</a:t>
            </a:r>
            <a:r>
              <a:rPr lang="en-US" sz="3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be with you!</a:t>
            </a:r>
            <a:r>
              <a:rPr lang="en-US" sz="38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”</a:t>
            </a:r>
            <a:endParaRPr lang="en-US" sz="38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20:20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baseline="30000" dirty="0"/>
              <a:t> </a:t>
            </a:r>
            <a:r>
              <a:rPr lang="en-US" sz="4800" i="1" dirty="0"/>
              <a:t>After he said this, he showed them his hands and side. The disciples were </a:t>
            </a:r>
            <a:r>
              <a:rPr lang="en-US" sz="4800" b="1" i="1" dirty="0"/>
              <a:t>overjoyed</a:t>
            </a:r>
            <a:r>
              <a:rPr lang="en-US" sz="4800" i="1" dirty="0"/>
              <a:t> when they saw the Lord</a:t>
            </a:r>
            <a:r>
              <a:rPr lang="en-US" sz="4800" i="1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28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15:2-3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i="1" u="sng" dirty="0"/>
              <a:t>By this gospel you are </a:t>
            </a:r>
            <a:r>
              <a:rPr lang="en-US" sz="4400" b="1" i="1" u="sng" dirty="0" smtClean="0"/>
              <a:t>saved</a:t>
            </a:r>
            <a:r>
              <a:rPr lang="is-IS" sz="4400" i="1" dirty="0" smtClean="0"/>
              <a:t>… </a:t>
            </a:r>
            <a:r>
              <a:rPr lang="is-IS" sz="4400" i="1" baseline="30000" dirty="0" smtClean="0"/>
              <a:t>3</a:t>
            </a:r>
            <a:r>
              <a:rPr lang="is-IS" sz="4400" i="1" dirty="0" smtClean="0"/>
              <a:t> </a:t>
            </a:r>
            <a:r>
              <a:rPr lang="en-US" sz="4000" i="1" dirty="0"/>
              <a:t>For what I received I passed on to you as of </a:t>
            </a:r>
            <a:r>
              <a:rPr lang="en-US" sz="4000" b="1" i="1" u="sng" dirty="0"/>
              <a:t>first importance</a:t>
            </a:r>
            <a:r>
              <a:rPr lang="en-US" sz="4000" i="1" dirty="0"/>
              <a:t>: that </a:t>
            </a:r>
            <a:r>
              <a:rPr lang="en-US" sz="4000" b="1" i="1" dirty="0"/>
              <a:t>Christ died for our sins</a:t>
            </a:r>
            <a:r>
              <a:rPr lang="en-US" sz="4000" i="1" dirty="0"/>
              <a:t> according to the Scriptures,</a:t>
            </a:r>
            <a:r>
              <a:rPr lang="en-US" sz="4000" dirty="0"/>
              <a:t> </a:t>
            </a:r>
          </a:p>
          <a:p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4629887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15:4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T</a:t>
            </a:r>
            <a:r>
              <a:rPr lang="en-US" sz="4800" i="1" dirty="0" smtClean="0"/>
              <a:t>hat </a:t>
            </a:r>
            <a:r>
              <a:rPr lang="en-US" sz="4800" i="1" dirty="0"/>
              <a:t>he was </a:t>
            </a:r>
            <a:r>
              <a:rPr lang="en-US" sz="4800" b="1" i="1" dirty="0"/>
              <a:t>buried</a:t>
            </a:r>
            <a:r>
              <a:rPr lang="en-US" sz="4800" i="1" dirty="0"/>
              <a:t>, that </a:t>
            </a:r>
            <a:r>
              <a:rPr lang="en-US" sz="4800" b="1" i="1" u="sng" dirty="0"/>
              <a:t>he was raised on the third day</a:t>
            </a:r>
            <a:r>
              <a:rPr lang="en-US" sz="4800" i="1" dirty="0"/>
              <a:t> according to the </a:t>
            </a:r>
            <a:r>
              <a:rPr lang="en-US" sz="4800" i="1" dirty="0" smtClean="0"/>
              <a:t>Scriptures</a:t>
            </a:r>
            <a:r>
              <a:rPr lang="is-IS" sz="4800" i="1" dirty="0" smtClean="0"/>
              <a:t>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100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11:25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848"/>
            <a:ext cx="8229600" cy="3469207"/>
          </a:xfrm>
        </p:spPr>
        <p:txBody>
          <a:bodyPr>
            <a:noAutofit/>
          </a:bodyPr>
          <a:lstStyle/>
          <a:p>
            <a:r>
              <a:rPr lang="en-US" sz="4800" i="1" dirty="0"/>
              <a:t>Jesus said…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I am the resurrection and the </a:t>
            </a:r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life</a:t>
            </a:r>
            <a:r>
              <a:rPr lang="is-IS" sz="48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…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082415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2014 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261002"/>
            <a:ext cx="8022336" cy="624948"/>
          </a:xfrm>
        </p:spPr>
        <p:txBody>
          <a:bodyPr>
            <a:noAutofit/>
          </a:bodyPr>
          <a:lstStyle/>
          <a:p>
            <a:r>
              <a:rPr lang="en-US" sz="3800" dirty="0" smtClean="0"/>
              <a:t>Philippians 1:9-10 / The </a:t>
            </a:r>
            <a:r>
              <a:rPr lang="en-US" sz="3800" dirty="0" smtClean="0">
                <a:solidFill>
                  <a:srgbClr val="FFFF00"/>
                </a:solidFill>
              </a:rPr>
              <a:t>Love</a:t>
            </a:r>
            <a:r>
              <a:rPr lang="en-US" sz="3800" dirty="0" smtClean="0"/>
              <a:t> of Christ</a:t>
            </a:r>
            <a:r>
              <a:rPr lang="is-IS" sz="3800" dirty="0" smtClean="0"/>
              <a:t>…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466797" y="2016060"/>
            <a:ext cx="7208767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6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must make the </a:t>
            </a:r>
            <a:r>
              <a:rPr lang="en-US" sz="6000" b="1" u="sng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</a:t>
            </a:r>
            <a:r>
              <a:rPr lang="en-US" sz="6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Christ our </a:t>
            </a:r>
            <a:r>
              <a:rPr lang="en-US" sz="6000" b="1" u="sng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CORE</a:t>
            </a:r>
            <a:r>
              <a:rPr lang="en-US" sz="6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Competency.</a:t>
            </a:r>
          </a:p>
        </p:txBody>
      </p:sp>
    </p:spTree>
    <p:extLst>
      <p:ext uri="{BB962C8B-B14F-4D97-AF65-F5344CB8AC3E}">
        <p14:creationId xmlns:p14="http://schemas.microsoft.com/office/powerpoint/2010/main" val="11840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14:6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Jesus said to him, 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I am the [only] Way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[to God] and the [real] 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Truth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and the [real] 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Life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;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no one comes to the Father but through Me</a:t>
            </a:r>
            <a:r>
              <a:rPr lang="en-US" sz="4400" b="1" i="1" u="sng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.</a:t>
            </a:r>
            <a:r>
              <a:rPr lang="en-US" sz="4400" b="1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”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  <a:endParaRPr lang="en-US" sz="42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6107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231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485" y="545538"/>
            <a:ext cx="4883359" cy="3004941"/>
          </a:xfrm>
        </p:spPr>
        <p:txBody>
          <a:bodyPr>
            <a:noAutofit/>
          </a:bodyPr>
          <a:lstStyle/>
          <a:p>
            <a:pPr marL="914400" lvl="0" indent="-914400">
              <a:buFont typeface="+mj-lt"/>
              <a:buAutoNum type="arabicPeriod" startAt="2"/>
            </a:pPr>
            <a:r>
              <a:rPr lang="en-US" sz="6600" spc="50" dirty="0" smtClean="0">
                <a:ln w="13500">
                  <a:solidFill>
                    <a:schemeClr val="accent2">
                      <a:lumMod val="75000"/>
                      <a:alpha val="87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Motivated By </a:t>
            </a:r>
            <a:r>
              <a:rPr lang="en-US" sz="6600" spc="50" dirty="0">
                <a:ln w="13500">
                  <a:solidFill>
                    <a:schemeClr val="accent2">
                      <a:lumMod val="75000"/>
                      <a:alpha val="87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His </a:t>
            </a:r>
            <a:r>
              <a:rPr lang="en-US" sz="6600" u="sng" spc="50" dirty="0" smtClean="0">
                <a:ln w="13500">
                  <a:solidFill>
                    <a:schemeClr val="accent2">
                      <a:lumMod val="75000"/>
                      <a:alpha val="87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LOVE</a:t>
            </a:r>
            <a:r>
              <a:rPr lang="en-US" sz="6600" spc="50" dirty="0" smtClean="0">
                <a:ln w="13500">
                  <a:solidFill>
                    <a:schemeClr val="accent2">
                      <a:lumMod val="75000"/>
                      <a:alpha val="87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en-US" sz="6600" spc="50" dirty="0">
              <a:ln w="13500">
                <a:solidFill>
                  <a:schemeClr val="accent2">
                    <a:lumMod val="75000"/>
                    <a:alpha val="870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6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20:19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700" i="1" dirty="0" smtClean="0"/>
              <a:t>On </a:t>
            </a:r>
            <a:r>
              <a:rPr lang="en-US" sz="3700" i="1" dirty="0"/>
              <a:t>the evening of that first day of the week, when the disciples were together, with </a:t>
            </a:r>
            <a:r>
              <a:rPr lang="en-US" sz="3700" b="1" i="1" dirty="0"/>
              <a:t>the doors </a:t>
            </a:r>
            <a:r>
              <a:rPr lang="en-US" sz="3700" b="1" i="1" u="sng" dirty="0"/>
              <a:t>locked</a:t>
            </a:r>
            <a:r>
              <a:rPr lang="en-US" sz="3700" b="1" i="1" dirty="0"/>
              <a:t> for </a:t>
            </a:r>
            <a:r>
              <a:rPr lang="en-US" sz="3700" b="1" i="1" u="sng" dirty="0"/>
              <a:t>fear</a:t>
            </a:r>
            <a:r>
              <a:rPr lang="en-US" sz="3700" i="1" dirty="0"/>
              <a:t> of the Jews, </a:t>
            </a:r>
            <a:r>
              <a:rPr lang="en-US" sz="3700" b="1" i="1" u="sng" dirty="0"/>
              <a:t>Jesus came and stood</a:t>
            </a:r>
            <a:r>
              <a:rPr lang="en-US" sz="3700" i="1" u="sng" dirty="0"/>
              <a:t> </a:t>
            </a:r>
            <a:r>
              <a:rPr lang="en-US" sz="3700" b="1" i="1" u="sng" dirty="0"/>
              <a:t>among them</a:t>
            </a:r>
            <a:r>
              <a:rPr lang="en-US" sz="3700" i="1" dirty="0"/>
              <a:t> and said, </a:t>
            </a:r>
            <a:r>
              <a:rPr lang="en-US" sz="37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en-US" sz="37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Peace</a:t>
            </a:r>
            <a:r>
              <a:rPr lang="en-US" sz="37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be with you!</a:t>
            </a:r>
            <a:r>
              <a:rPr lang="en-US" sz="37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”</a:t>
            </a:r>
            <a:endParaRPr lang="en-US" sz="37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3:16 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For 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God so loved the world, that he gave his only begotten Son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, that whosoever believeth in him should not perish, but have everlasting life.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1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735" y="1144738"/>
            <a:ext cx="7968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  <a:effectLst>
                  <a:reflection stA="75000" endPos="67000" dist="12700" dir="5400000" sy="-100000" algn="bl" rotWithShape="0"/>
                </a:effectLst>
              </a:rPr>
              <a:t>INCARNATIONAL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  <a:effectLst>
                <a:reflection stA="75000" endPos="67000" dist="127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541" y="113520"/>
            <a:ext cx="8324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smtClean="0">
                <a:solidFill>
                  <a:srgbClr val="FFFF00"/>
                </a:solidFill>
              </a:rPr>
              <a:t>The Great Love of Christ is</a:t>
            </a:r>
            <a:r>
              <a:rPr lang="is-IS" sz="5600" dirty="0" smtClean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14:18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“I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will not abandon you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as orphans—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 will come to you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1:14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/>
              <a:t>The Word became flesh and made his dwelling among us</a:t>
            </a:r>
            <a:r>
              <a:rPr lang="en-US" sz="4800" i="1" dirty="0"/>
              <a:t>.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515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15:19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“As the Father has loved me, so have I loved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you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735" y="1234172"/>
            <a:ext cx="7968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INCARNATIONAL</a:t>
            </a:r>
          </a:p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  <a:effectLst>
                  <a:reflection stA="75000" endPos="67000" dist="12700" dir="5400000" sy="-100000" algn="bl" rotWithShape="0"/>
                </a:effectLst>
              </a:rPr>
              <a:t>RELATIONAL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  <a:effectLst>
                <a:reflection stA="75000" endPos="67000" dist="127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287" y="124436"/>
            <a:ext cx="8324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solidFill>
                  <a:srgbClr val="FFFF00"/>
                </a:solidFill>
              </a:rPr>
              <a:t>The Great Love of Christ is</a:t>
            </a:r>
            <a:r>
              <a:rPr lang="is-IS" sz="5600" dirty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3:14-15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i="1" dirty="0">
                <a:solidFill>
                  <a:srgbClr val="0D0D0D"/>
                </a:solidFill>
              </a:rPr>
              <a:t>He appointed twelve – designating them apostles – </a:t>
            </a:r>
            <a:r>
              <a:rPr lang="en-US" sz="4000" b="1" i="1" u="sng" dirty="0">
                <a:solidFill>
                  <a:srgbClr val="0D0D0D"/>
                </a:solidFill>
              </a:rPr>
              <a:t>that they might be with him</a:t>
            </a:r>
            <a:r>
              <a:rPr lang="en-US" sz="4000" i="1" dirty="0">
                <a:solidFill>
                  <a:srgbClr val="0D0D0D"/>
                </a:solidFill>
              </a:rPr>
              <a:t> </a:t>
            </a:r>
            <a:r>
              <a:rPr lang="en-US" sz="4000" i="1" u="sng" dirty="0">
                <a:solidFill>
                  <a:srgbClr val="0D0D0D"/>
                </a:solidFill>
              </a:rPr>
              <a:t>and</a:t>
            </a:r>
            <a:r>
              <a:rPr lang="en-US" sz="4000" i="1" dirty="0">
                <a:solidFill>
                  <a:srgbClr val="0D0D0D"/>
                </a:solidFill>
              </a:rPr>
              <a:t> that he might send them out to </a:t>
            </a:r>
            <a:r>
              <a:rPr lang="en-US" sz="4000" b="1" i="1" dirty="0">
                <a:solidFill>
                  <a:srgbClr val="0D0D0D"/>
                </a:solidFill>
              </a:rPr>
              <a:t>preach</a:t>
            </a:r>
            <a:r>
              <a:rPr lang="en-US" sz="4000" i="1" dirty="0">
                <a:solidFill>
                  <a:srgbClr val="0D0D0D"/>
                </a:solidFill>
              </a:rPr>
              <a:t> </a:t>
            </a:r>
            <a:r>
              <a:rPr lang="en-US" sz="4000" i="1" baseline="30000" dirty="0">
                <a:solidFill>
                  <a:srgbClr val="0D0D0D"/>
                </a:solidFill>
              </a:rPr>
              <a:t>15</a:t>
            </a:r>
            <a:r>
              <a:rPr lang="en-US" sz="4000" i="1" dirty="0">
                <a:solidFill>
                  <a:srgbClr val="0D0D0D"/>
                </a:solidFill>
              </a:rPr>
              <a:t> </a:t>
            </a:r>
            <a:r>
              <a:rPr lang="en-US" sz="4000" i="1" u="sng" dirty="0">
                <a:solidFill>
                  <a:srgbClr val="0D0D0D"/>
                </a:solidFill>
              </a:rPr>
              <a:t>and</a:t>
            </a:r>
            <a:r>
              <a:rPr lang="en-US" sz="4000" i="1" dirty="0">
                <a:solidFill>
                  <a:srgbClr val="0D0D0D"/>
                </a:solidFill>
              </a:rPr>
              <a:t> to have </a:t>
            </a:r>
            <a:r>
              <a:rPr lang="en-US" sz="4000" b="1" i="1" dirty="0">
                <a:solidFill>
                  <a:srgbClr val="0D0D0D"/>
                </a:solidFill>
              </a:rPr>
              <a:t>authority</a:t>
            </a:r>
            <a:r>
              <a:rPr lang="en-US" sz="4000" i="1" dirty="0">
                <a:solidFill>
                  <a:srgbClr val="0D0D0D"/>
                </a:solidFill>
              </a:rPr>
              <a:t> to drive out demons.</a:t>
            </a:r>
            <a:endParaRPr lang="en-US" sz="40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082415"/>
          </a:xfrm>
        </p:spPr>
        <p:txBody>
          <a:bodyPr/>
          <a:lstStyle/>
          <a:p>
            <a:r>
              <a:rPr lang="en-US" sz="6000" dirty="0" smtClean="0">
                <a:solidFill>
                  <a:srgbClr val="BFE1EB"/>
                </a:solidFill>
              </a:rPr>
              <a:t>2015</a:t>
            </a:r>
            <a:endParaRPr lang="en-US" sz="6000" dirty="0">
              <a:solidFill>
                <a:srgbClr val="BFE1E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261002"/>
            <a:ext cx="8022336" cy="624948"/>
          </a:xfrm>
        </p:spPr>
        <p:txBody>
          <a:bodyPr>
            <a:noAutofit/>
          </a:bodyPr>
          <a:lstStyle/>
          <a:p>
            <a:r>
              <a:rPr lang="en-US" sz="3800" dirty="0" smtClean="0"/>
              <a:t>Hebrews 13:8-15 / The </a:t>
            </a:r>
            <a:r>
              <a:rPr lang="en-US" sz="3800" dirty="0" smtClean="0">
                <a:solidFill>
                  <a:srgbClr val="FFFF00"/>
                </a:solidFill>
              </a:rPr>
              <a:t>Glory</a:t>
            </a:r>
            <a:r>
              <a:rPr lang="en-US" sz="3800" dirty="0" smtClean="0"/>
              <a:t> of Christ</a:t>
            </a:r>
            <a:r>
              <a:rPr lang="is-IS" sz="3800" dirty="0" smtClean="0"/>
              <a:t>…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198480" y="2168095"/>
            <a:ext cx="7564519" cy="26314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55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must make the </a:t>
            </a:r>
            <a:r>
              <a:rPr lang="en-US" sz="55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GLORIFICATION</a:t>
            </a:r>
            <a:r>
              <a:rPr lang="en-US" sz="55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n-US" sz="55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 our </a:t>
            </a:r>
            <a:r>
              <a:rPr lang="en-US" sz="55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HIGHEST </a:t>
            </a:r>
            <a:r>
              <a:rPr lang="en-US" sz="55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Priority.</a:t>
            </a:r>
            <a:endParaRPr lang="en-US" sz="5500" b="1" spc="50" dirty="0">
              <a:ln w="11430"/>
              <a:solidFill>
                <a:srgbClr val="6720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8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1:3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i="1" dirty="0"/>
              <a:t>We proclaim to you what we ourselves have actually </a:t>
            </a:r>
            <a:r>
              <a:rPr lang="en-US" sz="3800" b="1" i="1" dirty="0"/>
              <a:t>seen and heard</a:t>
            </a:r>
            <a:r>
              <a:rPr lang="en-US" sz="3800" i="1" dirty="0"/>
              <a:t> so that you may have </a:t>
            </a:r>
            <a:r>
              <a:rPr lang="en-US" sz="3800" b="1" i="1" u="sng" dirty="0"/>
              <a:t>fellowship with us</a:t>
            </a:r>
            <a:r>
              <a:rPr lang="en-US" sz="3800" i="1" dirty="0"/>
              <a:t>. And our </a:t>
            </a:r>
            <a:r>
              <a:rPr lang="en-US" sz="3800" b="1" i="1" u="sng" dirty="0"/>
              <a:t>fellowship is with the Father and with his Son, Jesus Christ</a:t>
            </a:r>
            <a:r>
              <a:rPr lang="en-US" sz="3800" i="1" dirty="0"/>
              <a:t>. </a:t>
            </a:r>
            <a:endParaRPr lang="en-US" sz="38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1:4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/>
              <a:t>We </a:t>
            </a:r>
            <a:r>
              <a:rPr lang="en-US" sz="4800" i="1" dirty="0"/>
              <a:t>are writing these things so </a:t>
            </a:r>
            <a:r>
              <a:rPr lang="en-US" sz="4800" b="1" i="1" dirty="0"/>
              <a:t>that you may fully share our joy.</a:t>
            </a:r>
            <a:r>
              <a:rPr lang="en-US" sz="4800" dirty="0"/>
              <a:t> </a:t>
            </a:r>
            <a:endParaRPr lang="en-US" sz="48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8812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13:34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“So now I am giving 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you a new commandment: Love each other. Just as I have loved you,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you should love each other</a:t>
            </a:r>
            <a:r>
              <a:rPr lang="en-US" sz="4400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.” 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13:35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“Your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love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for one another will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prove to the world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that you are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my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disciples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.”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6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99" y="1368320"/>
            <a:ext cx="8407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INCARNATIONAL</a:t>
            </a:r>
          </a:p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RELATIONAL</a:t>
            </a:r>
          </a:p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  <a:effectLst>
                  <a:reflection stA="75000" endPos="67000" dist="12700" dir="5400000" sy="-100000" algn="bl" rotWithShape="0"/>
                </a:effectLst>
              </a:rPr>
              <a:t>TRANSFORMATIONAL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  <a:effectLst>
                <a:reflection stA="75000" endPos="67000" dist="127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699" y="79719"/>
            <a:ext cx="8324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solidFill>
                  <a:srgbClr val="FFFF00"/>
                </a:solidFill>
              </a:rPr>
              <a:t>The Great Love of Christ is</a:t>
            </a:r>
            <a:r>
              <a:rPr lang="is-IS" sz="5600" dirty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15:13-14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Greater love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has no one than this, that he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lay down his life for his friends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 </a:t>
            </a:r>
            <a:r>
              <a:rPr lang="en-US" sz="4400" i="1" baseline="30000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14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You are my friends…”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15:12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“This is My 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commandment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, that you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love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and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unselfishly seek the best for one another,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just as I have loved </a:t>
            </a:r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you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15:13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</a:t>
            </a:r>
            <a:r>
              <a:rPr lang="en-US" sz="4800" b="1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No 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one has greater love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[nor stronger commitment] than to lay down his own life for his friends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4066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Jeremiah 31:33 AMP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i="1" dirty="0"/>
              <a:t>“…This is the covenant which I will make…” says the Lord, “</a:t>
            </a:r>
            <a:r>
              <a:rPr lang="en-US" sz="4000" b="1" i="1" dirty="0"/>
              <a:t>I will put My law within them, and I will write it on their hearts</a:t>
            </a:r>
            <a:r>
              <a:rPr lang="en-US" sz="4000" i="1" dirty="0"/>
              <a:t>; and I will be their God, and they will be My people. </a:t>
            </a:r>
            <a:endParaRPr lang="en-US" sz="40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2457432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Jeremiah 31:34a AMP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i="1" dirty="0" smtClean="0"/>
              <a:t>“And </a:t>
            </a:r>
            <a:r>
              <a:rPr lang="en-US" sz="4000" i="1" dirty="0"/>
              <a:t>each man will no longer teach his neighbor and his brother, saying, ‘Know the Lord,’ for </a:t>
            </a:r>
            <a:r>
              <a:rPr lang="en-US" sz="4000" b="1" i="1" u="sng" dirty="0"/>
              <a:t>they will all know Me [through personal experience</a:t>
            </a:r>
            <a:r>
              <a:rPr lang="en-US" sz="4000" b="1" i="1" u="sng" dirty="0" smtClean="0"/>
              <a:t>]</a:t>
            </a:r>
            <a:r>
              <a:rPr lang="is-IS" sz="4000" b="1" i="1" dirty="0" smtClean="0"/>
              <a:t>…</a:t>
            </a:r>
            <a:r>
              <a:rPr lang="en-US" sz="4000" i="1" dirty="0" smtClean="0"/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696402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082415"/>
          </a:xfrm>
        </p:spPr>
        <p:txBody>
          <a:bodyPr/>
          <a:lstStyle/>
          <a:p>
            <a:r>
              <a:rPr lang="en-US" sz="6000" dirty="0" smtClean="0">
                <a:solidFill>
                  <a:srgbClr val="BFE1EB"/>
                </a:solidFill>
              </a:rPr>
              <a:t>2016</a:t>
            </a:r>
            <a:endParaRPr lang="en-US" sz="6000" dirty="0">
              <a:solidFill>
                <a:srgbClr val="BFE1E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261002"/>
            <a:ext cx="8022336" cy="624948"/>
          </a:xfrm>
        </p:spPr>
        <p:txBody>
          <a:bodyPr>
            <a:noAutofit/>
          </a:bodyPr>
          <a:lstStyle/>
          <a:p>
            <a:r>
              <a:rPr lang="en-US" sz="3900" dirty="0" smtClean="0"/>
              <a:t>John 20:19-22 / The </a:t>
            </a:r>
            <a:r>
              <a:rPr lang="en-US" sz="3900" dirty="0" smtClean="0">
                <a:solidFill>
                  <a:srgbClr val="FFFF00"/>
                </a:solidFill>
              </a:rPr>
              <a:t>Mission</a:t>
            </a:r>
            <a:r>
              <a:rPr lang="en-US" sz="3900" dirty="0" smtClean="0"/>
              <a:t> of Christ</a:t>
            </a:r>
            <a:r>
              <a:rPr lang="is-IS" sz="3900" dirty="0" smtClean="0"/>
              <a:t>…</a:t>
            </a:r>
            <a:endParaRPr lang="en-US" sz="3900" dirty="0"/>
          </a:p>
        </p:txBody>
      </p:sp>
      <p:sp>
        <p:nvSpPr>
          <p:cNvPr id="4" name="Rectangle 3"/>
          <p:cNvSpPr/>
          <p:nvPr/>
        </p:nvSpPr>
        <p:spPr>
          <a:xfrm>
            <a:off x="1135872" y="2168095"/>
            <a:ext cx="7627127" cy="2492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52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must make </a:t>
            </a:r>
            <a:r>
              <a:rPr lang="en-US" sz="52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Gospel of the </a:t>
            </a:r>
            <a:r>
              <a:rPr lang="en-US" sz="52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MINISTRY</a:t>
            </a:r>
            <a:r>
              <a:rPr lang="en-US" sz="52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n-US" sz="52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 </a:t>
            </a:r>
            <a:r>
              <a:rPr lang="en-US" sz="52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Sacred </a:t>
            </a:r>
            <a:r>
              <a:rPr lang="en-US" sz="52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MISSION</a:t>
            </a:r>
            <a:r>
              <a:rPr lang="en-US" sz="52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200" b="1" spc="50" dirty="0">
              <a:ln w="11430"/>
              <a:solidFill>
                <a:srgbClr val="6720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3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Jeremiah 31:34b AMP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200" i="1" dirty="0" smtClean="0"/>
              <a:t>“</a:t>
            </a:r>
            <a:r>
              <a:rPr lang="is-IS" sz="4200" i="1" dirty="0" smtClean="0"/>
              <a:t>…</a:t>
            </a:r>
            <a:r>
              <a:rPr lang="en-US" sz="4200" i="1" dirty="0" smtClean="0"/>
              <a:t>From </a:t>
            </a:r>
            <a:r>
              <a:rPr lang="en-US" sz="4200" i="1" dirty="0"/>
              <a:t>the least of them to the greatest,” says the Lord. “For I will </a:t>
            </a:r>
            <a:r>
              <a:rPr lang="en-US" sz="4200" b="1" i="1" dirty="0"/>
              <a:t>forgive</a:t>
            </a:r>
            <a:r>
              <a:rPr lang="en-US" sz="4200" i="1" dirty="0"/>
              <a:t> their wickedness, and I will no longer remember their sin.”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7480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12:31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i="1" dirty="0" smtClean="0"/>
              <a:t>And </a:t>
            </a:r>
            <a:r>
              <a:rPr lang="en-US" sz="4600" i="1" dirty="0"/>
              <a:t>yet </a:t>
            </a:r>
            <a:r>
              <a:rPr lang="en-US" sz="4600" b="1" i="1" dirty="0"/>
              <a:t>I will show you a still </a:t>
            </a:r>
            <a:r>
              <a:rPr lang="en-US" sz="4600" b="1" i="1" u="sng" dirty="0"/>
              <a:t>more excellent way</a:t>
            </a:r>
            <a:r>
              <a:rPr lang="en-US" sz="4600" i="1" dirty="0"/>
              <a:t> [one of the choicest </a:t>
            </a:r>
            <a:r>
              <a:rPr lang="en-US" sz="4600" b="1" i="1" dirty="0"/>
              <a:t>graces</a:t>
            </a:r>
            <a:r>
              <a:rPr lang="en-US" sz="4600" i="1" dirty="0"/>
              <a:t> and the </a:t>
            </a:r>
            <a:r>
              <a:rPr lang="en-US" sz="4600" b="1" i="1" dirty="0"/>
              <a:t>highest of them all: </a:t>
            </a:r>
            <a:r>
              <a:rPr lang="en-US" sz="4600" b="1" i="1" u="sng" dirty="0"/>
              <a:t>unselfish love</a:t>
            </a:r>
            <a:r>
              <a:rPr lang="en-US" sz="4600" i="1" dirty="0"/>
              <a:t>].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2587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5:1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dirty="0"/>
              <a:t>Watch what God does, and then you do it</a:t>
            </a:r>
            <a:r>
              <a:rPr lang="en-US" sz="4800" i="1" dirty="0"/>
              <a:t>, like children who learn proper behavior from their parents.</a:t>
            </a:r>
            <a:r>
              <a:rPr lang="en-US" sz="4800" dirty="0"/>
              <a:t> 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3915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5:2a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/>
              <a:t>Mostly what God does is love you. Keep company with him and </a:t>
            </a:r>
            <a:r>
              <a:rPr lang="en-US" sz="4400" b="1" i="1" u="sng" dirty="0"/>
              <a:t>learn a life of love</a:t>
            </a:r>
            <a:r>
              <a:rPr lang="en-US" sz="4400" b="1" i="1" dirty="0"/>
              <a:t>. </a:t>
            </a:r>
            <a:r>
              <a:rPr lang="en-US" sz="4400" b="1" i="1" u="sng" dirty="0"/>
              <a:t>Observe how Christ loved us</a:t>
            </a:r>
            <a:r>
              <a:rPr lang="en-US" sz="4400" b="1" i="1" dirty="0"/>
              <a:t>. His </a:t>
            </a:r>
            <a:r>
              <a:rPr lang="en-US" sz="4400" b="1" i="1" u="sng" dirty="0"/>
              <a:t>love</a:t>
            </a:r>
            <a:r>
              <a:rPr lang="en-US" sz="4400" b="1" i="1" dirty="0"/>
              <a:t> was </a:t>
            </a:r>
            <a:r>
              <a:rPr lang="en-US" sz="4400" b="1" i="1" u="sng" dirty="0"/>
              <a:t>not cautious but </a:t>
            </a:r>
            <a:r>
              <a:rPr lang="en-US" sz="4400" b="1" i="1" u="sng" dirty="0" smtClean="0"/>
              <a:t>extravagant</a:t>
            </a:r>
            <a:r>
              <a:rPr lang="is-IS" sz="4400" b="1" i="1" dirty="0" smtClean="0"/>
              <a:t>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465200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5:2b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s-IS" sz="4800" b="1" i="1" dirty="0" smtClean="0"/>
              <a:t>…</a:t>
            </a:r>
            <a:r>
              <a:rPr lang="en-US" sz="4800" b="1" i="1" dirty="0" smtClean="0"/>
              <a:t>He </a:t>
            </a:r>
            <a:r>
              <a:rPr lang="en-US" sz="4800" b="1" i="1" dirty="0"/>
              <a:t>didn’t love in order to get something from us but to give everything of himself to us. </a:t>
            </a:r>
            <a:r>
              <a:rPr lang="en-US" sz="4800" b="1" i="1" u="sng" dirty="0"/>
              <a:t>Love like that</a:t>
            </a:r>
            <a:r>
              <a:rPr lang="en-US" sz="4800" b="1" i="1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425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4:19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We love because he </a:t>
            </a:r>
            <a:r>
              <a:rPr lang="en-US" sz="4800" i="1" u="sng" dirty="0"/>
              <a:t>first</a:t>
            </a:r>
            <a:r>
              <a:rPr lang="en-US" sz="4800" i="1" dirty="0"/>
              <a:t> loved us. </a:t>
            </a:r>
          </a:p>
        </p:txBody>
      </p:sp>
    </p:spTree>
    <p:extLst>
      <p:ext uri="{BB962C8B-B14F-4D97-AF65-F5344CB8AC3E}">
        <p14:creationId xmlns:p14="http://schemas.microsoft.com/office/powerpoint/2010/main" val="24421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1:9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I </a:t>
            </a:r>
            <a:r>
              <a:rPr lang="en-US" sz="4400" i="1" u="sng" dirty="0"/>
              <a:t>pray</a:t>
            </a:r>
            <a:r>
              <a:rPr lang="en-US" sz="4400" i="1" dirty="0"/>
              <a:t> that </a:t>
            </a:r>
            <a:r>
              <a:rPr lang="en-US" sz="4400" b="1" i="1" dirty="0"/>
              <a:t>your </a:t>
            </a:r>
            <a:r>
              <a:rPr lang="en-US" sz="4400" b="1" i="1" u="sng" dirty="0"/>
              <a:t>love</a:t>
            </a:r>
            <a:r>
              <a:rPr lang="en-US" sz="4400" b="1" i="1" dirty="0"/>
              <a:t> will </a:t>
            </a:r>
            <a:r>
              <a:rPr lang="en-US" sz="4400" b="1" i="1" u="sng" dirty="0"/>
              <a:t>overflow</a:t>
            </a:r>
            <a:r>
              <a:rPr lang="en-US" sz="4400" i="1" dirty="0"/>
              <a:t> more and more, and that you will </a:t>
            </a:r>
            <a:r>
              <a:rPr lang="en-US" sz="4400" b="1" i="1" dirty="0"/>
              <a:t>keep on </a:t>
            </a:r>
            <a:r>
              <a:rPr lang="en-US" sz="4400" b="1" i="1" u="sng" dirty="0"/>
              <a:t>growing</a:t>
            </a:r>
            <a:r>
              <a:rPr lang="en-US" sz="4400" i="1" dirty="0"/>
              <a:t> in </a:t>
            </a:r>
            <a:r>
              <a:rPr lang="en-US" sz="4400" b="1" i="1" u="sng" dirty="0"/>
              <a:t>knowledge</a:t>
            </a:r>
            <a:r>
              <a:rPr lang="en-US" sz="4400" i="1" dirty="0"/>
              <a:t> and understanding. </a:t>
            </a:r>
          </a:p>
        </p:txBody>
      </p:sp>
    </p:spTree>
    <p:extLst>
      <p:ext uri="{BB962C8B-B14F-4D97-AF65-F5344CB8AC3E}">
        <p14:creationId xmlns:p14="http://schemas.microsoft.com/office/powerpoint/2010/main" val="12072483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1:10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For </a:t>
            </a:r>
            <a:r>
              <a:rPr lang="en-US" sz="4400" b="1" i="1" u="sng" dirty="0"/>
              <a:t>I want you to understand what really matters</a:t>
            </a:r>
            <a:r>
              <a:rPr lang="en-US" sz="4400" i="1" dirty="0"/>
              <a:t>, so that you may live pure and blameless lives until the day of Christ’s return.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41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Peter 4:8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/>
              <a:t>Most important of all</a:t>
            </a:r>
            <a:r>
              <a:rPr lang="en-US" sz="4800" i="1" dirty="0"/>
              <a:t>, continue to show </a:t>
            </a:r>
            <a:r>
              <a:rPr lang="en-US" sz="4800" b="1" i="1" u="sng" dirty="0"/>
              <a:t>deep love for each other</a:t>
            </a:r>
            <a:r>
              <a:rPr lang="en-US" sz="4800" i="1" dirty="0"/>
              <a:t>, for </a:t>
            </a:r>
            <a:r>
              <a:rPr lang="en-US" sz="4800" b="1" i="1" u="sng" dirty="0"/>
              <a:t>love covers a multitude of sins.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31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3:17-18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i="1" dirty="0"/>
              <a:t>And </a:t>
            </a:r>
            <a:r>
              <a:rPr lang="en-US" sz="4000" b="1" i="1" u="sng" dirty="0"/>
              <a:t>I ask him</a:t>
            </a:r>
            <a:r>
              <a:rPr lang="en-US" sz="4000" i="1" dirty="0"/>
              <a:t> that with </a:t>
            </a:r>
            <a:r>
              <a:rPr lang="en-US" sz="4000" b="1" i="1" u="sng" dirty="0"/>
              <a:t>both feet planted firmly on love</a:t>
            </a:r>
            <a:r>
              <a:rPr lang="en-US" sz="4000" i="1" dirty="0"/>
              <a:t>, </a:t>
            </a:r>
            <a:r>
              <a:rPr lang="en-US" sz="4000" i="1" baseline="30000" dirty="0" smtClean="0"/>
              <a:t>18</a:t>
            </a:r>
            <a:r>
              <a:rPr lang="en-US" sz="4000" i="1" dirty="0" smtClean="0"/>
              <a:t> you'll </a:t>
            </a:r>
            <a:r>
              <a:rPr lang="en-US" sz="4000" i="1" dirty="0"/>
              <a:t>be able to take in with all followers of Jesus </a:t>
            </a:r>
            <a:r>
              <a:rPr lang="en-US" sz="4000" b="1" i="1" u="sng" dirty="0"/>
              <a:t>the extravagant dimensions of Christ's love</a:t>
            </a:r>
            <a:r>
              <a:rPr lang="en-US" sz="4000" i="1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61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1:16 NKJV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i="1" dirty="0"/>
              <a:t>For </a:t>
            </a:r>
            <a:r>
              <a:rPr lang="en-US" sz="4600" b="1" i="1" u="sng" dirty="0"/>
              <a:t>I am not ashamed of the gospel of Christ, for it is the power of God to salvation for everyone </a:t>
            </a:r>
            <a:r>
              <a:rPr lang="en-US" sz="4600" i="1" dirty="0"/>
              <a:t>who </a:t>
            </a:r>
            <a:r>
              <a:rPr lang="en-US" sz="4600" i="1" dirty="0" smtClean="0"/>
              <a:t>believes...</a:t>
            </a:r>
            <a:r>
              <a:rPr lang="en-US" sz="4600" dirty="0" smtClean="0"/>
              <a:t> 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6844234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3:19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i="1" u="sng" dirty="0" smtClean="0"/>
              <a:t>Reach </a:t>
            </a:r>
            <a:r>
              <a:rPr lang="en-US" sz="4000" b="1" i="1" u="sng" dirty="0"/>
              <a:t>out and experience</a:t>
            </a:r>
            <a:r>
              <a:rPr lang="en-US" sz="4000" i="1" dirty="0"/>
              <a:t> the breadth! Test its length! </a:t>
            </a:r>
            <a:r>
              <a:rPr lang="en-US" sz="4000" b="1" i="1" u="sng" dirty="0"/>
              <a:t>Plumb the depths</a:t>
            </a:r>
            <a:r>
              <a:rPr lang="en-US" sz="4000" i="1" dirty="0"/>
              <a:t>! Rise to the heights! </a:t>
            </a:r>
            <a:r>
              <a:rPr lang="en-US" sz="4000" b="1" i="1" u="sng" dirty="0"/>
              <a:t>Live full lives, full in the fullness of God!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37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2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26096"/>
            <a:ext cx="9144000" cy="1217403"/>
          </a:xfrm>
        </p:spPr>
        <p:txBody>
          <a:bodyPr>
            <a:noAutofit/>
          </a:bodyPr>
          <a:lstStyle/>
          <a:p>
            <a:pPr marL="795338" lvl="0" indent="-795338">
              <a:buFont typeface="+mj-lt"/>
              <a:buAutoNum type="arabicPeriod" startAt="3"/>
            </a:pPr>
            <a:r>
              <a:rPr lang="en-US" sz="6200" spc="50" dirty="0" smtClean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Captivated By </a:t>
            </a:r>
            <a:r>
              <a:rPr lang="en-US" sz="6200" spc="50" dirty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His </a:t>
            </a:r>
            <a:r>
              <a:rPr lang="en-US" sz="6200" u="sng" spc="50" dirty="0" smtClean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PEACE</a:t>
            </a:r>
            <a:r>
              <a:rPr lang="en-US" sz="6200" spc="50" dirty="0" smtClean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en-US" sz="6200" spc="50" dirty="0">
              <a:ln w="22987">
                <a:solidFill>
                  <a:srgbClr val="672020">
                    <a:alpha val="950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3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20:19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700" i="1" dirty="0" smtClean="0"/>
              <a:t>On </a:t>
            </a:r>
            <a:r>
              <a:rPr lang="en-US" sz="3700" i="1" dirty="0"/>
              <a:t>the evening of that first day of the week, when the disciples were together, with </a:t>
            </a:r>
            <a:r>
              <a:rPr lang="en-US" sz="3700" b="1" i="1" dirty="0"/>
              <a:t>the doors </a:t>
            </a:r>
            <a:r>
              <a:rPr lang="en-US" sz="3700" b="1" i="1" u="sng" dirty="0"/>
              <a:t>locked</a:t>
            </a:r>
            <a:r>
              <a:rPr lang="en-US" sz="3700" b="1" i="1" dirty="0"/>
              <a:t> for </a:t>
            </a:r>
            <a:r>
              <a:rPr lang="en-US" sz="3700" b="1" i="1" u="sng" dirty="0"/>
              <a:t>fear</a:t>
            </a:r>
            <a:r>
              <a:rPr lang="en-US" sz="3700" i="1" dirty="0"/>
              <a:t> of the Jews, </a:t>
            </a:r>
            <a:r>
              <a:rPr lang="en-US" sz="3700" b="1" i="1" u="sng" dirty="0"/>
              <a:t>Jesus came and stood</a:t>
            </a:r>
            <a:r>
              <a:rPr lang="en-US" sz="3700" i="1" u="sng" dirty="0"/>
              <a:t> </a:t>
            </a:r>
            <a:r>
              <a:rPr lang="en-US" sz="3700" b="1" i="1" u="sng" dirty="0"/>
              <a:t>among them</a:t>
            </a:r>
            <a:r>
              <a:rPr lang="en-US" sz="3700" i="1" dirty="0"/>
              <a:t> and said, </a:t>
            </a:r>
            <a:r>
              <a:rPr lang="en-US" sz="37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en-US" sz="37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Peace</a:t>
            </a:r>
            <a:r>
              <a:rPr lang="en-US" sz="37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be with you!</a:t>
            </a:r>
            <a:r>
              <a:rPr lang="en-US" sz="3700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”</a:t>
            </a:r>
            <a:endParaRPr lang="en-US" sz="37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20:21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baseline="30000" dirty="0">
                <a:ln>
                  <a:solidFill>
                    <a:srgbClr val="000000"/>
                  </a:solidFill>
                </a:ln>
              </a:rPr>
              <a:t> </a:t>
            </a:r>
            <a:r>
              <a:rPr lang="en-US" sz="4800" b="1" i="1" dirty="0" smtClean="0">
                <a:ln>
                  <a:solidFill>
                    <a:srgbClr val="000000"/>
                  </a:solidFill>
                </a:ln>
              </a:rPr>
              <a:t>Again</a:t>
            </a:r>
            <a:r>
              <a:rPr lang="en-US" sz="4800" i="1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en-US" sz="4800" i="1" dirty="0">
                <a:ln>
                  <a:solidFill>
                    <a:srgbClr val="000000"/>
                  </a:solidFill>
                </a:ln>
              </a:rPr>
              <a:t>Jesus said, </a:t>
            </a:r>
            <a:r>
              <a:rPr lang="en-US" sz="4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en-US" sz="48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Peace</a:t>
            </a:r>
            <a:r>
              <a:rPr lang="en-US" sz="4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be with you! </a:t>
            </a:r>
            <a:r>
              <a:rPr lang="en-US" sz="48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As the Father has sent me, I am sending you.</a:t>
            </a:r>
            <a:r>
              <a:rPr lang="en-US" sz="4800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”</a:t>
            </a:r>
            <a:endParaRPr lang="en-US" sz="48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4195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13:8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Jesus Christ (the Messiah) is [always] </a:t>
            </a:r>
            <a:r>
              <a:rPr lang="en-US" sz="4800" b="1" i="1" dirty="0"/>
              <a:t>the same</a:t>
            </a:r>
            <a:r>
              <a:rPr lang="en-US" sz="4800" i="1" dirty="0"/>
              <a:t>, </a:t>
            </a:r>
            <a:r>
              <a:rPr lang="en-US" sz="4800" b="1" i="1" dirty="0"/>
              <a:t>yesterday</a:t>
            </a:r>
            <a:r>
              <a:rPr lang="en-US" sz="4800" i="1" dirty="0"/>
              <a:t>, </a:t>
            </a:r>
            <a:r>
              <a:rPr lang="en-US" sz="4800" b="1" i="1" dirty="0"/>
              <a:t>today</a:t>
            </a:r>
            <a:r>
              <a:rPr lang="en-US" sz="4800" i="1" dirty="0"/>
              <a:t>, [yes] </a:t>
            </a:r>
            <a:r>
              <a:rPr lang="en-US" sz="4800" b="1" i="1" u="sng" dirty="0"/>
              <a:t>and forever (to the ages).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222130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14:1-2 NKJV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en-US" sz="38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Let not your heart be troubled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; you </a:t>
            </a:r>
            <a:r>
              <a:rPr lang="en-US" sz="38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believe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in God, </a:t>
            </a:r>
            <a:r>
              <a:rPr lang="en-US" sz="38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believe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also in Me. </a:t>
            </a:r>
            <a:r>
              <a:rPr lang="en-US" sz="3800" i="1" baseline="300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In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My Father’s house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are many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mansions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; if it were not so, I would have told you. I go to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prepare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a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place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for you</a:t>
            </a:r>
            <a:r>
              <a:rPr lang="en-US" sz="3800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.” </a:t>
            </a:r>
            <a:endParaRPr lang="en-US" sz="38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14:3 NKJV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“And </a:t>
            </a:r>
            <a:r>
              <a:rPr lang="en-US" sz="44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if I go and prepare a place </a:t>
            </a:r>
            <a:r>
              <a:rPr lang="en-US" sz="44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for you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I will come again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and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receive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you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to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Myself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; that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where I am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there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you may be also</a:t>
            </a:r>
            <a:r>
              <a:rPr lang="en-US" sz="44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.”</a:t>
            </a:r>
            <a:endParaRPr lang="en-US" sz="44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150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Peter 5:7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700" b="1" i="1" dirty="0"/>
              <a:t>Casting the whole of your care</a:t>
            </a:r>
            <a:r>
              <a:rPr lang="en-US" sz="3700" i="1" dirty="0"/>
              <a:t> [all your anxieties, all your worries, all your concerns, once and for all] </a:t>
            </a:r>
            <a:r>
              <a:rPr lang="en-US" sz="3700" b="1" i="1" u="sng" dirty="0"/>
              <a:t>on Him</a:t>
            </a:r>
            <a:r>
              <a:rPr lang="en-US" sz="3700" i="1" dirty="0"/>
              <a:t>, for </a:t>
            </a:r>
            <a:r>
              <a:rPr lang="en-US" sz="3700" b="1" i="1" u="sng" dirty="0"/>
              <a:t>He cares for you affectionately</a:t>
            </a:r>
            <a:r>
              <a:rPr lang="en-US" sz="3700" i="1" dirty="0"/>
              <a:t> and </a:t>
            </a:r>
            <a:r>
              <a:rPr lang="en-US" sz="3700" b="1" i="1" u="sng" dirty="0"/>
              <a:t>cares about you watchfully.</a:t>
            </a:r>
            <a:r>
              <a:rPr lang="en-US" sz="3700" dirty="0"/>
              <a:t> 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9:6 NKJV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058"/>
            <a:ext cx="8229600" cy="3548543"/>
          </a:xfrm>
        </p:spPr>
        <p:txBody>
          <a:bodyPr>
            <a:noAutofit/>
          </a:bodyPr>
          <a:lstStyle/>
          <a:p>
            <a:r>
              <a:rPr lang="en-US" sz="3700" i="1" dirty="0"/>
              <a:t>For unto us a Child is born, Unto us a Son is given; And the government will be upon His shoulder. And His name will be called Wonderful, Counselor, Mighty God, Everlasting Father, </a:t>
            </a:r>
            <a:r>
              <a:rPr lang="en-US" sz="3700" b="1" i="1" u="sng" dirty="0"/>
              <a:t>Prince of Peace</a:t>
            </a:r>
            <a:r>
              <a:rPr lang="en-US" sz="3700" i="1" dirty="0"/>
              <a:t>.</a:t>
            </a:r>
            <a:r>
              <a:rPr lang="en-US" sz="3700" dirty="0"/>
              <a:t> 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Matthew 5:9 NIV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Blessed </a:t>
            </a:r>
            <a:r>
              <a:rPr lang="en-US" sz="4800" b="1" i="1" dirty="0">
                <a:solidFill>
                  <a:srgbClr val="FF0000"/>
                </a:solidFill>
              </a:rPr>
              <a:t>are the </a:t>
            </a:r>
            <a:r>
              <a:rPr lang="en-US" sz="4800" b="1" i="1" u="sng" dirty="0">
                <a:solidFill>
                  <a:srgbClr val="FF0000"/>
                </a:solidFill>
              </a:rPr>
              <a:t>peacemakers</a:t>
            </a:r>
            <a:r>
              <a:rPr lang="en-US" sz="4800" b="1" i="1" dirty="0">
                <a:solidFill>
                  <a:srgbClr val="FF0000"/>
                </a:solidFill>
              </a:rPr>
              <a:t>, for they will be called </a:t>
            </a:r>
            <a:r>
              <a:rPr lang="en-US" sz="4800" b="1" i="1" u="sng" dirty="0">
                <a:solidFill>
                  <a:srgbClr val="FF0000"/>
                </a:solidFill>
              </a:rPr>
              <a:t>children of God</a:t>
            </a:r>
            <a:r>
              <a:rPr lang="en-US" sz="4800" b="1" i="1" dirty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85" y="419776"/>
            <a:ext cx="8172703" cy="1082415"/>
          </a:xfrm>
        </p:spPr>
        <p:txBody>
          <a:bodyPr/>
          <a:lstStyle/>
          <a:p>
            <a:r>
              <a:rPr lang="en-US" sz="6000" dirty="0" smtClean="0"/>
              <a:t>Therefore</a:t>
            </a:r>
            <a:r>
              <a:rPr lang="is-IS" sz="6000" dirty="0" smtClean="0"/>
              <a:t>…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48811" y="2257491"/>
            <a:ext cx="8595070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/>
            <a:r>
              <a:rPr lang="en-US" sz="5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</a:t>
            </a:r>
            <a:r>
              <a:rPr lang="en-US" sz="50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exist to do the </a:t>
            </a:r>
            <a:r>
              <a:rPr lang="en-US" sz="50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MINISTRY</a:t>
            </a:r>
            <a:r>
              <a:rPr lang="en-US" sz="50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Christ; in the </a:t>
            </a:r>
            <a:r>
              <a:rPr lang="en-US" sz="50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</a:t>
            </a:r>
            <a:r>
              <a:rPr lang="en-US" sz="50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Christ; for the </a:t>
            </a:r>
            <a:r>
              <a:rPr lang="en-US" sz="50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GLORY</a:t>
            </a:r>
            <a:r>
              <a:rPr lang="en-US" sz="5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0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Christ!</a:t>
            </a:r>
            <a:endParaRPr lang="en-US" sz="5000" b="1" spc="50" dirty="0">
              <a:ln w="11430"/>
              <a:solidFill>
                <a:srgbClr val="6720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699" y="79719"/>
            <a:ext cx="4335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smtClean="0">
                <a:solidFill>
                  <a:srgbClr val="FFFF00"/>
                </a:solidFill>
              </a:rPr>
              <a:t>Peace is Our</a:t>
            </a:r>
            <a:r>
              <a:rPr lang="is-IS" sz="5600" dirty="0" smtClean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99" y="1368320"/>
            <a:ext cx="8407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INHERITANCE</a:t>
            </a:r>
          </a:p>
          <a:p>
            <a:endParaRPr lang="en-US" sz="6000" b="1" u="sng" dirty="0">
              <a:solidFill>
                <a:schemeClr val="accent6">
                  <a:lumMod val="50000"/>
                </a:schemeClr>
              </a:solidFill>
              <a:effectLst>
                <a:reflection stA="75000" endPos="67000" dist="127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699" y="79719"/>
            <a:ext cx="4335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smtClean="0">
                <a:solidFill>
                  <a:srgbClr val="FFFF00"/>
                </a:solidFill>
              </a:rPr>
              <a:t>Peace is Our</a:t>
            </a:r>
            <a:r>
              <a:rPr lang="is-IS" sz="5600" dirty="0" smtClean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Isaiah 53:5 NIV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200" i="1" dirty="0" smtClean="0"/>
              <a:t>But </a:t>
            </a:r>
            <a:r>
              <a:rPr lang="en-US" sz="4200" i="1" dirty="0"/>
              <a:t>he was pierced for our transgressions, he was crushed for our iniquities; </a:t>
            </a:r>
            <a:r>
              <a:rPr lang="en-US" sz="4200" b="1" i="1" u="sng" dirty="0"/>
              <a:t>the punishment that brought us peace was upon him, </a:t>
            </a:r>
            <a:r>
              <a:rPr lang="en-US" sz="4200" i="1" dirty="0"/>
              <a:t>and by his wounds we are healed.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2786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John 14:27 NIV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i="1" u="sng" dirty="0" smtClean="0">
                <a:solidFill>
                  <a:srgbClr val="FF0000"/>
                </a:solidFill>
              </a:rPr>
              <a:t>Peace </a:t>
            </a:r>
            <a:r>
              <a:rPr lang="en-US" sz="4400" b="1" i="1" u="sng" dirty="0">
                <a:solidFill>
                  <a:srgbClr val="FF0000"/>
                </a:solidFill>
              </a:rPr>
              <a:t>I leave with you; my peace I give you</a:t>
            </a:r>
            <a:r>
              <a:rPr lang="en-US" sz="4400" i="1" dirty="0">
                <a:solidFill>
                  <a:srgbClr val="FF0000"/>
                </a:solidFill>
              </a:rPr>
              <a:t>. I do not give to you as the world gives. Do not let your hearts be troubled and do not be afraid.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4415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Ephesians 2:14 NCV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 smtClean="0"/>
              <a:t>Christ </a:t>
            </a:r>
            <a:r>
              <a:rPr lang="en-US" sz="4800" b="1" i="1" u="sng" dirty="0"/>
              <a:t>himself is our peace</a:t>
            </a:r>
            <a:r>
              <a:rPr lang="en-US" sz="4800" i="1" dirty="0"/>
              <a:t>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583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Isaiah 26:3 NKJV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 smtClean="0"/>
              <a:t>You </a:t>
            </a:r>
            <a:r>
              <a:rPr lang="en-US" sz="4800" b="1" i="1" u="sng" dirty="0"/>
              <a:t>will keep him in perfect peace, Whose mind is stayed on You</a:t>
            </a:r>
            <a:r>
              <a:rPr lang="en-US" sz="4800" i="1" dirty="0"/>
              <a:t>, Because he trusts in You.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395763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Philippians 4:6 NKJV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/>
              <a:t>Be </a:t>
            </a:r>
            <a:r>
              <a:rPr lang="en-US" sz="4400" i="1" u="sng" dirty="0"/>
              <a:t>anxious for nothing</a:t>
            </a:r>
            <a:r>
              <a:rPr lang="en-US" sz="4400" i="1" dirty="0"/>
              <a:t>, but in everything by </a:t>
            </a:r>
            <a:r>
              <a:rPr lang="en-US" sz="4400" i="1" u="sng" dirty="0"/>
              <a:t>prayer</a:t>
            </a:r>
            <a:r>
              <a:rPr lang="en-US" sz="4400" i="1" dirty="0"/>
              <a:t> and </a:t>
            </a:r>
            <a:r>
              <a:rPr lang="en-US" sz="4400" i="1" u="sng" dirty="0"/>
              <a:t>supplication</a:t>
            </a:r>
            <a:r>
              <a:rPr lang="en-US" sz="4400" i="1" dirty="0"/>
              <a:t>, with </a:t>
            </a:r>
            <a:r>
              <a:rPr lang="en-US" sz="4400" i="1" u="sng" dirty="0"/>
              <a:t>thanksgiving</a:t>
            </a:r>
            <a:r>
              <a:rPr lang="en-US" sz="4400" i="1" dirty="0"/>
              <a:t>, let your </a:t>
            </a:r>
            <a:r>
              <a:rPr lang="en-US" sz="4400" i="1" u="sng" dirty="0"/>
              <a:t>requests</a:t>
            </a:r>
            <a:r>
              <a:rPr lang="en-US" sz="4400" i="1" dirty="0"/>
              <a:t> be made known to God;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194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Philippians 4:7 NKJV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/>
              <a:t>And </a:t>
            </a:r>
            <a:r>
              <a:rPr lang="en-US" sz="4800" i="1" dirty="0"/>
              <a:t>the </a:t>
            </a:r>
            <a:r>
              <a:rPr lang="en-US" sz="4800" b="1" i="1" u="sng" dirty="0"/>
              <a:t>peace of God, which surpasses all understanding</a:t>
            </a:r>
            <a:r>
              <a:rPr lang="en-US" sz="4800" i="1" dirty="0"/>
              <a:t>, will </a:t>
            </a:r>
            <a:r>
              <a:rPr lang="en-US" sz="4800" b="1" i="1" u="sng" dirty="0"/>
              <a:t>guard</a:t>
            </a:r>
            <a:r>
              <a:rPr lang="en-US" sz="4800" i="1" dirty="0"/>
              <a:t> your </a:t>
            </a:r>
            <a:r>
              <a:rPr lang="en-US" sz="4800" i="1" u="sng" dirty="0"/>
              <a:t>hearts</a:t>
            </a:r>
            <a:r>
              <a:rPr lang="en-US" sz="4800" i="1" dirty="0"/>
              <a:t> and </a:t>
            </a:r>
            <a:r>
              <a:rPr lang="en-US" sz="4800" i="1" u="sng" dirty="0"/>
              <a:t>minds</a:t>
            </a:r>
            <a:r>
              <a:rPr lang="en-US" sz="4800" i="1" dirty="0"/>
              <a:t> through Christ Jesus.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49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Isaiah 32:17 NIV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i="1" dirty="0"/>
              <a:t>The </a:t>
            </a:r>
            <a:r>
              <a:rPr lang="en-US" sz="4600" b="1" i="1" u="sng" dirty="0"/>
              <a:t>fruit of righteousness will be peace</a:t>
            </a:r>
            <a:r>
              <a:rPr lang="en-US" sz="4600" b="1" i="1" dirty="0"/>
              <a:t>; </a:t>
            </a:r>
            <a:r>
              <a:rPr lang="en-US" sz="4600" i="1" dirty="0"/>
              <a:t>the </a:t>
            </a:r>
            <a:r>
              <a:rPr lang="en-US" sz="4600" b="1" i="1" u="sng" dirty="0"/>
              <a:t>effect</a:t>
            </a:r>
            <a:r>
              <a:rPr lang="en-US" sz="4600" i="1" dirty="0"/>
              <a:t> of righteousness will </a:t>
            </a:r>
            <a:r>
              <a:rPr lang="en-US" sz="4600" b="1" i="1" u="sng" dirty="0"/>
              <a:t>be quietness and confidence forever</a:t>
            </a:r>
            <a:r>
              <a:rPr lang="en-US" sz="4600" i="1" dirty="0"/>
              <a:t>.</a:t>
            </a:r>
            <a:r>
              <a:rPr lang="en-US" sz="4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6889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99" y="1368320"/>
            <a:ext cx="8407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INHERITANCE</a:t>
            </a:r>
          </a:p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RESPONSIBILITY</a:t>
            </a:r>
          </a:p>
          <a:p>
            <a:endParaRPr lang="en-US" sz="6000" b="1" u="sng" dirty="0">
              <a:solidFill>
                <a:schemeClr val="accent6">
                  <a:lumMod val="50000"/>
                </a:schemeClr>
              </a:solidFill>
              <a:effectLst>
                <a:reflection stA="75000" endPos="67000" dist="127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699" y="79719"/>
            <a:ext cx="4335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smtClean="0">
                <a:solidFill>
                  <a:srgbClr val="FFFF00"/>
                </a:solidFill>
              </a:rPr>
              <a:t>Peace is Our</a:t>
            </a:r>
            <a:r>
              <a:rPr lang="is-IS" sz="5600" dirty="0" smtClean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4" y="116586"/>
            <a:ext cx="8229600" cy="939546"/>
          </a:xfrm>
        </p:spPr>
        <p:txBody>
          <a:bodyPr/>
          <a:lstStyle/>
          <a:p>
            <a:r>
              <a:rPr lang="en-US" dirty="0" smtClean="0"/>
              <a:t>John 20:19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31" y="1331394"/>
            <a:ext cx="8523518" cy="3469207"/>
          </a:xfrm>
        </p:spPr>
        <p:txBody>
          <a:bodyPr>
            <a:noAutofit/>
          </a:bodyPr>
          <a:lstStyle/>
          <a:p>
            <a:r>
              <a:rPr lang="en-US" sz="3800" i="1" dirty="0" smtClean="0"/>
              <a:t>On </a:t>
            </a:r>
            <a:r>
              <a:rPr lang="en-US" sz="3800" i="1" dirty="0"/>
              <a:t>the evening of that first day of the week, when the disciples were together, with </a:t>
            </a:r>
            <a:r>
              <a:rPr lang="en-US" sz="3800" b="1" i="1" dirty="0"/>
              <a:t>the doors </a:t>
            </a:r>
            <a:r>
              <a:rPr lang="en-US" sz="3800" b="1" i="1" u="sng" dirty="0"/>
              <a:t>locked</a:t>
            </a:r>
            <a:r>
              <a:rPr lang="en-US" sz="3800" b="1" i="1" dirty="0"/>
              <a:t> for </a:t>
            </a:r>
            <a:r>
              <a:rPr lang="en-US" sz="3800" b="1" i="1" u="sng" dirty="0"/>
              <a:t>fear</a:t>
            </a:r>
            <a:r>
              <a:rPr lang="en-US" sz="3800" i="1" dirty="0"/>
              <a:t> of the Jews, </a:t>
            </a:r>
            <a:r>
              <a:rPr lang="en-US" sz="3800" b="1" i="1" u="sng" dirty="0"/>
              <a:t>Jesus came and stood</a:t>
            </a:r>
            <a:r>
              <a:rPr lang="en-US" sz="3800" i="1" u="sng" dirty="0"/>
              <a:t> </a:t>
            </a:r>
            <a:r>
              <a:rPr lang="en-US" sz="3800" b="1" i="1" u="sng" dirty="0"/>
              <a:t>among them</a:t>
            </a:r>
            <a:r>
              <a:rPr lang="en-US" sz="3800" i="1" dirty="0"/>
              <a:t> and said, </a:t>
            </a:r>
            <a:r>
              <a:rPr lang="en-US" sz="3800" i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sz="3800" b="1" i="1" u="sng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Peace</a:t>
            </a:r>
            <a:r>
              <a:rPr lang="en-US" sz="3800" i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be with you!</a:t>
            </a:r>
            <a:r>
              <a:rPr lang="en-US" sz="3800" i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”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Matthew 5:9 NIV78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Blessed </a:t>
            </a:r>
            <a:r>
              <a:rPr lang="en-US" sz="4800" b="1" i="1" dirty="0">
                <a:solidFill>
                  <a:srgbClr val="FF0000"/>
                </a:solidFill>
              </a:rPr>
              <a:t>are the peacemakers, for they will be called </a:t>
            </a:r>
            <a:r>
              <a:rPr lang="en-US" sz="4800" b="1" i="1" u="sng" dirty="0">
                <a:solidFill>
                  <a:srgbClr val="FF0000"/>
                </a:solidFill>
              </a:rPr>
              <a:t>sons of God</a:t>
            </a:r>
            <a:r>
              <a:rPr lang="en-US" sz="4800" b="1" i="1" dirty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 Peter 3:8 NIV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i="1" dirty="0" smtClean="0"/>
              <a:t>Finally</a:t>
            </a:r>
            <a:r>
              <a:rPr lang="en-US" sz="4600" i="1" dirty="0"/>
              <a:t>, all of you, </a:t>
            </a:r>
            <a:r>
              <a:rPr lang="en-US" sz="4600" b="1" i="1" u="sng" dirty="0"/>
              <a:t>live in harmony with one another</a:t>
            </a:r>
            <a:r>
              <a:rPr lang="en-US" sz="4600" i="1" dirty="0"/>
              <a:t>; be </a:t>
            </a:r>
            <a:r>
              <a:rPr lang="en-US" sz="4600" i="1" u="sng" dirty="0"/>
              <a:t>sympathetic</a:t>
            </a:r>
            <a:r>
              <a:rPr lang="en-US" sz="4600" i="1" dirty="0"/>
              <a:t>, </a:t>
            </a:r>
            <a:r>
              <a:rPr lang="en-US" sz="4600" i="1" u="sng" dirty="0"/>
              <a:t>love</a:t>
            </a:r>
            <a:r>
              <a:rPr lang="en-US" sz="4600" i="1" dirty="0"/>
              <a:t> as brothers, be </a:t>
            </a:r>
            <a:r>
              <a:rPr lang="en-US" sz="4600" i="1" u="sng" dirty="0"/>
              <a:t>compassionate</a:t>
            </a:r>
            <a:r>
              <a:rPr lang="en-US" sz="4600" i="1" dirty="0"/>
              <a:t> and </a:t>
            </a:r>
            <a:r>
              <a:rPr lang="en-US" sz="4600" i="1" u="sng" dirty="0"/>
              <a:t>humble</a:t>
            </a:r>
            <a:r>
              <a:rPr lang="en-US" sz="4600" i="1" dirty="0"/>
              <a:t>. 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93000851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 Peter 3:9 NIV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/>
              <a:t>Do </a:t>
            </a:r>
            <a:r>
              <a:rPr lang="en-US" sz="4400" i="1" dirty="0"/>
              <a:t>not repay evil with evil or insult with insult, but with blessing, because </a:t>
            </a:r>
            <a:r>
              <a:rPr lang="en-US" sz="4400" b="1" i="1" u="sng" dirty="0"/>
              <a:t>to this you were called</a:t>
            </a:r>
            <a:r>
              <a:rPr lang="en-US" sz="4400" b="1" i="1" dirty="0"/>
              <a:t> </a:t>
            </a:r>
            <a:r>
              <a:rPr lang="en-US" sz="4400" i="1" dirty="0"/>
              <a:t>so that you may inherit a blessing.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92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 Timothy 2:24 NLT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i="1" u="sng" dirty="0" smtClean="0"/>
              <a:t>The </a:t>
            </a:r>
            <a:r>
              <a:rPr lang="en-US" sz="4400" b="1" i="1" u="sng" dirty="0"/>
              <a:t>Lord’s servants must not quarrel but must be kind to everyone</a:t>
            </a:r>
            <a:r>
              <a:rPr lang="en-US" sz="4400" i="1" dirty="0"/>
              <a:t>. They must be able to teach effectively and </a:t>
            </a:r>
            <a:r>
              <a:rPr lang="en-US" sz="4400" b="1" i="1" u="sng" dirty="0"/>
              <a:t>be patient with difficult people</a:t>
            </a:r>
            <a:r>
              <a:rPr lang="en-US" sz="4400" b="1" i="1" dirty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17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 Corinthians 5:18 NIV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/>
              <a:t>All </a:t>
            </a:r>
            <a:r>
              <a:rPr lang="en-US" sz="4800" i="1" dirty="0"/>
              <a:t>this is from </a:t>
            </a:r>
            <a:r>
              <a:rPr lang="en-US" sz="4800" b="1" i="1" dirty="0"/>
              <a:t>God, who </a:t>
            </a:r>
            <a:r>
              <a:rPr lang="en-US" sz="4800" b="1" i="1" u="sng" dirty="0"/>
              <a:t>reconciled us to himself</a:t>
            </a:r>
            <a:r>
              <a:rPr lang="en-US" sz="4800" b="1" i="1" dirty="0"/>
              <a:t> through Christ and </a:t>
            </a:r>
            <a:r>
              <a:rPr lang="en-US" sz="4800" b="1" i="1" u="sng" dirty="0"/>
              <a:t>gave us the ministry of reconciliation</a:t>
            </a:r>
            <a:r>
              <a:rPr lang="en-US" sz="4800" b="1" i="1" u="sng" dirty="0" smtClean="0"/>
              <a:t>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8900600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 Corinthians 5:19 NIV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i="1" dirty="0" smtClean="0"/>
              <a:t>That </a:t>
            </a:r>
            <a:r>
              <a:rPr lang="en-US" sz="4000" i="1" u="sng" dirty="0"/>
              <a:t>God was reconciling the world to himself</a:t>
            </a:r>
            <a:r>
              <a:rPr lang="en-US" sz="4000" i="1" dirty="0"/>
              <a:t> in Christ, not counting men’s sins against them. And </a:t>
            </a:r>
            <a:r>
              <a:rPr lang="en-US" sz="4000" b="1" i="1" u="sng" dirty="0"/>
              <a:t>he has committed to us the message of reconciliation</a:t>
            </a:r>
            <a:r>
              <a:rPr lang="en-US" sz="4000" i="1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98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Romans 10:15 NKJV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i="1" dirty="0" smtClean="0"/>
              <a:t>And </a:t>
            </a:r>
            <a:r>
              <a:rPr lang="en-US" sz="4000" i="1" dirty="0"/>
              <a:t>how shall they preach unless they are sent? As it is written: “How beautiful are the feet of those who </a:t>
            </a:r>
            <a:r>
              <a:rPr lang="en-US" sz="4000" b="1" i="1" u="sng" dirty="0"/>
              <a:t>preach the gospel of peace</a:t>
            </a:r>
            <a:r>
              <a:rPr lang="en-US" sz="4000" i="1" dirty="0"/>
              <a:t>, Who bring glad tidings of good things!”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86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99" y="1368320"/>
            <a:ext cx="8407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INHERITANCE</a:t>
            </a:r>
          </a:p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RESPONSIBILITY</a:t>
            </a:r>
          </a:p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  <a:effectLst>
                  <a:reflection stA="75000" endPos="67000" dist="12700" dir="5400000" sy="-100000" algn="bl" rotWithShape="0"/>
                </a:effectLst>
              </a:rPr>
              <a:t>LEGACY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  <a:effectLst>
                <a:reflection stA="75000" endPos="67000" dist="127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699" y="79719"/>
            <a:ext cx="4335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smtClean="0">
                <a:solidFill>
                  <a:srgbClr val="FFFF00"/>
                </a:solidFill>
              </a:rPr>
              <a:t>Peace is Our</a:t>
            </a:r>
            <a:r>
              <a:rPr lang="is-IS" sz="5600" dirty="0" smtClean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James 3:18 NIV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 smtClean="0"/>
              <a:t>Peacemakers</a:t>
            </a:r>
            <a:r>
              <a:rPr lang="en-US" sz="4800" i="1" dirty="0" smtClean="0"/>
              <a:t> </a:t>
            </a:r>
            <a:r>
              <a:rPr lang="en-US" sz="4800" i="1" dirty="0"/>
              <a:t>who </a:t>
            </a:r>
            <a:r>
              <a:rPr lang="en-US" sz="4800" b="1" i="1" u="sng" dirty="0"/>
              <a:t>sow in peace raise a harvest of righteousness</a:t>
            </a:r>
            <a:r>
              <a:rPr lang="en-US" sz="4800" i="1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695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Luke 6:35 NIV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93800"/>
            <a:ext cx="8610600" cy="3797300"/>
          </a:xfrm>
        </p:spPr>
        <p:txBody>
          <a:bodyPr>
            <a:noAutofit/>
          </a:bodyPr>
          <a:lstStyle/>
          <a:p>
            <a:r>
              <a:rPr lang="en-US" sz="3800" i="1" dirty="0" smtClean="0">
                <a:solidFill>
                  <a:srgbClr val="FF0000"/>
                </a:solidFill>
              </a:rPr>
              <a:t>But </a:t>
            </a:r>
            <a:r>
              <a:rPr lang="en-US" sz="3800" b="1" i="1" dirty="0">
                <a:solidFill>
                  <a:srgbClr val="FF0000"/>
                </a:solidFill>
              </a:rPr>
              <a:t>love your enemies</a:t>
            </a:r>
            <a:r>
              <a:rPr lang="en-US" sz="3800" i="1" dirty="0">
                <a:solidFill>
                  <a:srgbClr val="FF0000"/>
                </a:solidFill>
              </a:rPr>
              <a:t>, </a:t>
            </a:r>
            <a:r>
              <a:rPr lang="en-US" sz="3800" b="1" i="1" dirty="0">
                <a:solidFill>
                  <a:srgbClr val="FF0000"/>
                </a:solidFill>
              </a:rPr>
              <a:t>do good </a:t>
            </a:r>
            <a:r>
              <a:rPr lang="en-US" sz="3800" i="1" u="sng" dirty="0">
                <a:solidFill>
                  <a:srgbClr val="FF0000"/>
                </a:solidFill>
              </a:rPr>
              <a:t>to</a:t>
            </a:r>
            <a:r>
              <a:rPr lang="en-US" sz="3800" i="1" dirty="0">
                <a:solidFill>
                  <a:srgbClr val="FF0000"/>
                </a:solidFill>
              </a:rPr>
              <a:t> them, and </a:t>
            </a:r>
            <a:r>
              <a:rPr lang="en-US" sz="3800" b="1" i="1" dirty="0">
                <a:solidFill>
                  <a:srgbClr val="FF0000"/>
                </a:solidFill>
              </a:rPr>
              <a:t>lend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u="sng" dirty="0">
                <a:solidFill>
                  <a:srgbClr val="FF0000"/>
                </a:solidFill>
              </a:rPr>
              <a:t>to</a:t>
            </a:r>
            <a:r>
              <a:rPr lang="en-US" sz="3800" i="1" dirty="0">
                <a:solidFill>
                  <a:srgbClr val="FF0000"/>
                </a:solidFill>
              </a:rPr>
              <a:t> them without expecting to get anything back. </a:t>
            </a:r>
            <a:r>
              <a:rPr lang="en-US" sz="3800" b="1" i="1" u="sng" dirty="0">
                <a:solidFill>
                  <a:srgbClr val="FF0000"/>
                </a:solidFill>
              </a:rPr>
              <a:t>Then your reward will be</a:t>
            </a:r>
            <a:r>
              <a:rPr lang="en-US" sz="3800" b="1" i="1" dirty="0">
                <a:solidFill>
                  <a:srgbClr val="FF0000"/>
                </a:solidFill>
              </a:rPr>
              <a:t> </a:t>
            </a:r>
            <a:r>
              <a:rPr lang="en-US" sz="3800" b="1" i="1" u="sng" dirty="0">
                <a:solidFill>
                  <a:srgbClr val="FF0000"/>
                </a:solidFill>
              </a:rPr>
              <a:t>great</a:t>
            </a:r>
            <a:r>
              <a:rPr lang="en-US" sz="3800" i="1" dirty="0">
                <a:solidFill>
                  <a:srgbClr val="FF0000"/>
                </a:solidFill>
              </a:rPr>
              <a:t>, and you will be </a:t>
            </a:r>
            <a:r>
              <a:rPr lang="en-US" sz="3800" b="1" i="1" u="sng" dirty="0">
                <a:solidFill>
                  <a:srgbClr val="FF0000"/>
                </a:solidFill>
              </a:rPr>
              <a:t>sons of the Most High</a:t>
            </a:r>
            <a:r>
              <a:rPr lang="en-US" sz="3800" i="1" dirty="0">
                <a:solidFill>
                  <a:srgbClr val="FF0000"/>
                </a:solidFill>
              </a:rPr>
              <a:t>, </a:t>
            </a:r>
            <a:r>
              <a:rPr lang="en-US" sz="3800" i="1" u="sng" dirty="0">
                <a:solidFill>
                  <a:srgbClr val="FF0000"/>
                </a:solidFill>
              </a:rPr>
              <a:t>because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u="sng" dirty="0">
                <a:solidFill>
                  <a:srgbClr val="FF0000"/>
                </a:solidFill>
              </a:rPr>
              <a:t>he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u="sng" dirty="0">
                <a:solidFill>
                  <a:srgbClr val="FF0000"/>
                </a:solidFill>
              </a:rPr>
              <a:t>is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u="sng" dirty="0">
                <a:solidFill>
                  <a:srgbClr val="FF0000"/>
                </a:solidFill>
              </a:rPr>
              <a:t>kind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u="sng" dirty="0">
                <a:solidFill>
                  <a:srgbClr val="FF0000"/>
                </a:solidFill>
              </a:rPr>
              <a:t>to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u="sng" dirty="0">
                <a:solidFill>
                  <a:srgbClr val="FF0000"/>
                </a:solidFill>
              </a:rPr>
              <a:t>the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u="sng" dirty="0">
                <a:solidFill>
                  <a:srgbClr val="FF0000"/>
                </a:solidFill>
              </a:rPr>
              <a:t>ungrateful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u="sng" dirty="0">
                <a:solidFill>
                  <a:srgbClr val="FF0000"/>
                </a:solidFill>
              </a:rPr>
              <a:t>and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u="sng" dirty="0">
                <a:solidFill>
                  <a:srgbClr val="FF0000"/>
                </a:solidFill>
              </a:rPr>
              <a:t>wicked</a:t>
            </a:r>
            <a:r>
              <a:rPr lang="en-US" sz="3800" i="1" dirty="0">
                <a:solidFill>
                  <a:srgbClr val="FF0000"/>
                </a:solidFill>
              </a:rPr>
              <a:t>. 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955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20:20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baseline="30000" dirty="0"/>
              <a:t> </a:t>
            </a:r>
            <a:r>
              <a:rPr lang="en-US" sz="4800" i="1" dirty="0"/>
              <a:t>After he said this, he showed them his hands and side. The disciples were </a:t>
            </a:r>
            <a:r>
              <a:rPr lang="en-US" sz="4800" b="1" i="1" dirty="0"/>
              <a:t>overjoyed</a:t>
            </a:r>
            <a:r>
              <a:rPr lang="en-US" sz="4800" i="1" dirty="0"/>
              <a:t> when they saw the Lord</a:t>
            </a:r>
            <a:r>
              <a:rPr lang="en-US" sz="4800" i="1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133806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546354"/>
            <a:ext cx="8013192" cy="122758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0C9"/>
                </a:solidFill>
              </a:rPr>
              <a:t>Harper’s Bible Dictionary</a:t>
            </a:r>
            <a:r>
              <a:rPr lang="is-IS" sz="5400" dirty="0" smtClean="0">
                <a:solidFill>
                  <a:srgbClr val="FFF0C9"/>
                </a:solidFill>
              </a:rPr>
              <a:t>…</a:t>
            </a:r>
            <a:endParaRPr lang="en-US" sz="5400" dirty="0">
              <a:solidFill>
                <a:srgbClr val="FFF0C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808" y="2021063"/>
            <a:ext cx="80131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/>
              <a:t>“The Peacemakers are those who work for the wholeness and well-being that God wills for a broken world.” 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2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4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Ephesians 2:14 NIV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/>
              <a:t>For </a:t>
            </a:r>
            <a:r>
              <a:rPr lang="en-US" sz="4800" b="1" i="1" dirty="0"/>
              <a:t>He Himself is our Peace…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609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Ephesians 2:14 VOICE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300" b="1" i="1" dirty="0"/>
              <a:t>He is the embodiment of our peace</a:t>
            </a:r>
            <a:r>
              <a:rPr lang="en-US" sz="4300" i="1" dirty="0"/>
              <a:t>, </a:t>
            </a:r>
            <a:r>
              <a:rPr lang="en-US" sz="4300" b="1" i="1" u="sng" dirty="0"/>
              <a:t>sent</a:t>
            </a:r>
            <a:r>
              <a:rPr lang="en-US" sz="4300" i="1" dirty="0"/>
              <a:t> once and for all </a:t>
            </a:r>
            <a:r>
              <a:rPr lang="en-US" sz="4300" b="1" i="1" u="sng" dirty="0"/>
              <a:t>to take down the great barrier of hatred and hostility that has divided us so that we can be one.</a:t>
            </a:r>
            <a:r>
              <a:rPr lang="en-US" sz="4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69094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Matthew 5:9 AMPC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219200"/>
            <a:ext cx="8724900" cy="3581401"/>
          </a:xfrm>
        </p:spPr>
        <p:txBody>
          <a:bodyPr>
            <a:noAutofit/>
          </a:bodyPr>
          <a:lstStyle/>
          <a:p>
            <a:r>
              <a:rPr lang="en-US" sz="3700" b="1" i="1" dirty="0" smtClean="0">
                <a:solidFill>
                  <a:srgbClr val="FF0000"/>
                </a:solidFill>
              </a:rPr>
              <a:t>Blessed</a:t>
            </a:r>
            <a:r>
              <a:rPr lang="en-US" sz="3700" i="1" dirty="0" smtClean="0">
                <a:solidFill>
                  <a:srgbClr val="FF0000"/>
                </a:solidFill>
              </a:rPr>
              <a:t> </a:t>
            </a:r>
            <a:r>
              <a:rPr lang="en-US" sz="3700" i="1" dirty="0">
                <a:solidFill>
                  <a:srgbClr val="FF0000"/>
                </a:solidFill>
              </a:rPr>
              <a:t>(enjoying enviable happiness, spiritually prosperous—with life-joy and satisfaction in God’s favor and salvation, regardless of their outward conditions) are the </a:t>
            </a:r>
            <a:r>
              <a:rPr lang="en-US" sz="3700" b="1" i="1" dirty="0">
                <a:solidFill>
                  <a:srgbClr val="FF0000"/>
                </a:solidFill>
              </a:rPr>
              <a:t>makers and maintainers of peace</a:t>
            </a:r>
            <a:r>
              <a:rPr lang="en-US" sz="3700" i="1" dirty="0">
                <a:solidFill>
                  <a:srgbClr val="FF0000"/>
                </a:solidFill>
              </a:rPr>
              <a:t>, for </a:t>
            </a:r>
            <a:r>
              <a:rPr lang="en-US" sz="3700" b="1" i="1" u="sng" dirty="0">
                <a:solidFill>
                  <a:srgbClr val="FF0000"/>
                </a:solidFill>
              </a:rPr>
              <a:t>they shall be called the sons of God!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26096"/>
            <a:ext cx="9144000" cy="1217403"/>
          </a:xfrm>
        </p:spPr>
        <p:txBody>
          <a:bodyPr>
            <a:noAutofit/>
          </a:bodyPr>
          <a:lstStyle/>
          <a:p>
            <a:pPr marL="800100" lvl="0" indent="-800100">
              <a:buFont typeface="+mj-lt"/>
              <a:buAutoNum type="arabicPeriod" startAt="4"/>
            </a:pPr>
            <a:r>
              <a:rPr lang="en-US" sz="5500" spc="50" dirty="0" smtClean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5">
                      <a:lumMod val="50000"/>
                      <a:alpha val="75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Empowered By </a:t>
            </a:r>
            <a:r>
              <a:rPr lang="en-US" sz="5500" spc="50" dirty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5">
                      <a:lumMod val="50000"/>
                      <a:alpha val="75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His </a:t>
            </a:r>
            <a:r>
              <a:rPr lang="en-US" sz="5500" u="sng" spc="50" dirty="0" smtClean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5">
                      <a:lumMod val="50000"/>
                      <a:alpha val="75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BREATH</a:t>
            </a:r>
            <a:r>
              <a:rPr lang="en-US" sz="5500" spc="50" dirty="0" smtClean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5">
                      <a:lumMod val="50000"/>
                      <a:alpha val="75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en-US" sz="5500" spc="50" dirty="0">
              <a:ln w="22987">
                <a:solidFill>
                  <a:srgbClr val="672020">
                    <a:alpha val="950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5">
                    <a:lumMod val="50000"/>
                    <a:alpha val="75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80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John 20:21-22 NIV78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/>
              <a:t>Again </a:t>
            </a:r>
            <a:r>
              <a:rPr lang="en-US" sz="4400" i="1" dirty="0"/>
              <a:t>Jesus said, </a:t>
            </a:r>
            <a:r>
              <a:rPr lang="en-US" sz="4400" i="1" dirty="0">
                <a:solidFill>
                  <a:srgbClr val="FF0000"/>
                </a:solidFill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</a:rPr>
              <a:t>Peace</a:t>
            </a:r>
            <a:r>
              <a:rPr lang="en-US" sz="4400" i="1" dirty="0">
                <a:solidFill>
                  <a:srgbClr val="FF0000"/>
                </a:solidFill>
              </a:rPr>
              <a:t> be with you! </a:t>
            </a:r>
            <a:r>
              <a:rPr lang="en-US" sz="4400" b="1" i="1" u="sng" dirty="0">
                <a:solidFill>
                  <a:srgbClr val="FF0000"/>
                </a:solidFill>
              </a:rPr>
              <a:t>As the Father has sent me, I am sending you.</a:t>
            </a:r>
            <a:r>
              <a:rPr lang="en-US" sz="4400" i="1" dirty="0">
                <a:solidFill>
                  <a:srgbClr val="FF0000"/>
                </a:solidFill>
              </a:rPr>
              <a:t>” </a:t>
            </a:r>
            <a:r>
              <a:rPr lang="en-US" sz="4400" b="1" i="1" baseline="30000" dirty="0"/>
              <a:t>22 </a:t>
            </a:r>
            <a:r>
              <a:rPr lang="en-US" sz="4400" i="1" dirty="0"/>
              <a:t>And with that </a:t>
            </a:r>
            <a:r>
              <a:rPr lang="en-US" sz="4400" b="1" i="1" dirty="0"/>
              <a:t>he </a:t>
            </a:r>
            <a:r>
              <a:rPr lang="en-US" sz="4400" b="1" i="1" u="sng" dirty="0"/>
              <a:t>breathed</a:t>
            </a:r>
            <a:r>
              <a:rPr lang="en-US" sz="4400" b="1" i="1" dirty="0"/>
              <a:t> on them</a:t>
            </a:r>
            <a:r>
              <a:rPr lang="en-US" sz="4400" i="1" dirty="0"/>
              <a:t> and </a:t>
            </a:r>
            <a:r>
              <a:rPr lang="en-US" sz="4400" b="1" i="1" dirty="0"/>
              <a:t>said</a:t>
            </a:r>
            <a:r>
              <a:rPr lang="en-US" sz="4400" i="1" dirty="0"/>
              <a:t>, </a:t>
            </a:r>
            <a:r>
              <a:rPr lang="en-US" sz="4400" i="1" dirty="0">
                <a:solidFill>
                  <a:srgbClr val="FF0000"/>
                </a:solidFill>
              </a:rPr>
              <a:t>“</a:t>
            </a:r>
            <a:r>
              <a:rPr lang="en-US" sz="4400" b="1" i="1" dirty="0">
                <a:solidFill>
                  <a:srgbClr val="FF0000"/>
                </a:solidFill>
              </a:rPr>
              <a:t>Receive the Holy Spirit</a:t>
            </a:r>
            <a:r>
              <a:rPr lang="en-US" sz="4400" i="1" dirty="0">
                <a:solidFill>
                  <a:srgbClr val="FF0000"/>
                </a:solidFill>
              </a:rPr>
              <a:t>.”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20:21-22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i="1" baseline="30000" dirty="0"/>
              <a:t> </a:t>
            </a:r>
            <a:r>
              <a:rPr lang="en-US" sz="4000" b="1" i="1" dirty="0" smtClean="0"/>
              <a:t>Again</a:t>
            </a:r>
            <a:r>
              <a:rPr lang="en-US" sz="4000" i="1" dirty="0" smtClean="0"/>
              <a:t> </a:t>
            </a:r>
            <a:r>
              <a:rPr lang="en-US" sz="4000" i="1" dirty="0"/>
              <a:t>Jesus said, 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“</a:t>
            </a:r>
            <a:r>
              <a:rPr lang="en-US" sz="4000" b="1" i="1" u="sng" dirty="0">
                <a:ln>
                  <a:solidFill>
                    <a:srgbClr val="FF0000"/>
                  </a:solidFill>
                </a:ln>
              </a:rPr>
              <a:t>Peace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 be with you! </a:t>
            </a:r>
            <a:r>
              <a:rPr lang="en-US" sz="4000" b="1" i="1" u="sng" dirty="0">
                <a:ln>
                  <a:solidFill>
                    <a:srgbClr val="FF0000"/>
                  </a:solidFill>
                </a:ln>
              </a:rPr>
              <a:t>As the Father has sent me, I am sending you.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” </a:t>
            </a:r>
            <a:r>
              <a:rPr lang="en-US" sz="4000" b="1" i="1" baseline="30000" dirty="0"/>
              <a:t>22 </a:t>
            </a:r>
            <a:r>
              <a:rPr lang="en-US" sz="4000" i="1" dirty="0"/>
              <a:t>And with that </a:t>
            </a:r>
            <a:r>
              <a:rPr lang="en-US" sz="4000" b="1" i="1" dirty="0"/>
              <a:t>he </a:t>
            </a:r>
            <a:r>
              <a:rPr lang="en-US" sz="4000" b="1" i="1" u="sng" dirty="0"/>
              <a:t>breathed</a:t>
            </a:r>
            <a:r>
              <a:rPr lang="en-US" sz="4000" b="1" i="1" dirty="0"/>
              <a:t> on them</a:t>
            </a:r>
            <a:r>
              <a:rPr lang="en-US" sz="4000" i="1" dirty="0"/>
              <a:t> and </a:t>
            </a:r>
            <a:r>
              <a:rPr lang="en-US" sz="4000" b="1" i="1" dirty="0"/>
              <a:t>said</a:t>
            </a:r>
            <a:r>
              <a:rPr lang="en-US" sz="4000" i="1" dirty="0"/>
              <a:t>, 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“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</a:rPr>
              <a:t>Receive the Holy Spirit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.”</a:t>
            </a:r>
            <a:endParaRPr lang="en-US" sz="40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338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338</TotalTime>
  <Words>2308</Words>
  <Application>Microsoft Macintosh PowerPoint</Application>
  <PresentationFormat>On-screen Show (16:9)</PresentationFormat>
  <Paragraphs>175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Module</vt:lpstr>
      <vt:lpstr>“As THE FATHER HAS SENT ME…”</vt:lpstr>
      <vt:lpstr>2014 </vt:lpstr>
      <vt:lpstr>2015</vt:lpstr>
      <vt:lpstr>2016</vt:lpstr>
      <vt:lpstr>Romans 1:16 NKJV</vt:lpstr>
      <vt:lpstr>Therefore…</vt:lpstr>
      <vt:lpstr>John 20:19 NIV78</vt:lpstr>
      <vt:lpstr>John 20:20 NIV78</vt:lpstr>
      <vt:lpstr>John 20:21-22 NIV78</vt:lpstr>
      <vt:lpstr>John 20:21 NIV78</vt:lpstr>
      <vt:lpstr>“AS…”</vt:lpstr>
      <vt:lpstr>1 Corinthians 6:19-20 WNT</vt:lpstr>
      <vt:lpstr>John 20:21 VOICE</vt:lpstr>
      <vt:lpstr>Legitimated By His RESURRECTION.</vt:lpstr>
      <vt:lpstr>John 20:19 NIV78</vt:lpstr>
      <vt:lpstr>John 20:20 NIV78</vt:lpstr>
      <vt:lpstr>1 Corinthians 15:2-3 NIV</vt:lpstr>
      <vt:lpstr>1 Corinthians 15:4 NIV</vt:lpstr>
      <vt:lpstr>John 11:25 NIV</vt:lpstr>
      <vt:lpstr>John 14:6 AMP</vt:lpstr>
      <vt:lpstr>Motivated By His LOVE.</vt:lpstr>
      <vt:lpstr>John 20:19 NIV78</vt:lpstr>
      <vt:lpstr>John 3:16 KJV</vt:lpstr>
      <vt:lpstr>PowerPoint Presentation</vt:lpstr>
      <vt:lpstr>John 14:18 NLT</vt:lpstr>
      <vt:lpstr>John 1:14 NIV</vt:lpstr>
      <vt:lpstr>John 15:19 NIV84</vt:lpstr>
      <vt:lpstr>PowerPoint Presentation</vt:lpstr>
      <vt:lpstr>Mark 3:14-15 NIV84</vt:lpstr>
      <vt:lpstr>1 John 1:3 NLT</vt:lpstr>
      <vt:lpstr>1 John 1:4 NLT</vt:lpstr>
      <vt:lpstr>John 13:34 NLT</vt:lpstr>
      <vt:lpstr>John 13:35 NLT</vt:lpstr>
      <vt:lpstr>PowerPoint Presentation</vt:lpstr>
      <vt:lpstr>John 15:13-14 NIV84</vt:lpstr>
      <vt:lpstr>John 15:12 AMP</vt:lpstr>
      <vt:lpstr>John 15:13 AMP</vt:lpstr>
      <vt:lpstr>Jeremiah 31:33 AMP</vt:lpstr>
      <vt:lpstr>Jeremiah 31:34a AMP</vt:lpstr>
      <vt:lpstr>Jeremiah 31:34b AMP</vt:lpstr>
      <vt:lpstr>1 Corinthians 12:31 AMP</vt:lpstr>
      <vt:lpstr>Ephesians 5:1 MESSAGE</vt:lpstr>
      <vt:lpstr>Ephesians 5:2a MESSAGE</vt:lpstr>
      <vt:lpstr>Ephesians 5:2b MESSAGE</vt:lpstr>
      <vt:lpstr>1 John 4:19 NIV</vt:lpstr>
      <vt:lpstr>Philippians 1:9 NLT</vt:lpstr>
      <vt:lpstr>Philippians 1:10 NLT</vt:lpstr>
      <vt:lpstr>1 Peter 4:8 NLT</vt:lpstr>
      <vt:lpstr>Ephesians 3:17-18 MESSAGE</vt:lpstr>
      <vt:lpstr>Ephesians 3:19 MESSAGE</vt:lpstr>
      <vt:lpstr>Captivated By His PEACE.</vt:lpstr>
      <vt:lpstr>John 20:19 NIV78</vt:lpstr>
      <vt:lpstr>John 20:21 NIV78</vt:lpstr>
      <vt:lpstr>Hebrews 13:8 AMP</vt:lpstr>
      <vt:lpstr>John 14:1-2 NKJV</vt:lpstr>
      <vt:lpstr>John 14:3 NKJV</vt:lpstr>
      <vt:lpstr>1 Peter 5:7 AMP</vt:lpstr>
      <vt:lpstr>Isaiah 9:6 NKJV</vt:lpstr>
      <vt:lpstr>Matthew 5:9 NIV</vt:lpstr>
      <vt:lpstr>PowerPoint Presentation</vt:lpstr>
      <vt:lpstr>PowerPoint Presentation</vt:lpstr>
      <vt:lpstr>Isaiah 53:5 NIV</vt:lpstr>
      <vt:lpstr>John 14:27 NIV</vt:lpstr>
      <vt:lpstr>Ephesians 2:14 NCV</vt:lpstr>
      <vt:lpstr>Isaiah 26:3 NKJV</vt:lpstr>
      <vt:lpstr>Philippians 4:6 NKJV</vt:lpstr>
      <vt:lpstr>Philippians 4:7 NKJV</vt:lpstr>
      <vt:lpstr>Isaiah 32:17 NIV</vt:lpstr>
      <vt:lpstr>PowerPoint Presentation</vt:lpstr>
      <vt:lpstr>Matthew 5:9 NIV78</vt:lpstr>
      <vt:lpstr>1 Peter 3:8 NIV</vt:lpstr>
      <vt:lpstr>1 Peter 3:9 NIV</vt:lpstr>
      <vt:lpstr>2 Timothy 2:24 NLT</vt:lpstr>
      <vt:lpstr>2 Corinthians 5:18 NIV</vt:lpstr>
      <vt:lpstr>2 Corinthians 5:19 NIV</vt:lpstr>
      <vt:lpstr>Romans 10:15 NKJV</vt:lpstr>
      <vt:lpstr>PowerPoint Presentation</vt:lpstr>
      <vt:lpstr>James 3:18 NIV</vt:lpstr>
      <vt:lpstr>Luke 6:35 NIV</vt:lpstr>
      <vt:lpstr>Harper’s Bible Dictionary…</vt:lpstr>
      <vt:lpstr>Ephesians 2:14 NIV</vt:lpstr>
      <vt:lpstr>Ephesians 2:14 VOICE</vt:lpstr>
      <vt:lpstr>Matthew 5:9 AMPC</vt:lpstr>
      <vt:lpstr>Empowered By His BREATH.</vt:lpstr>
      <vt:lpstr>John 20:21-22 NIV78</vt:lpstr>
    </vt:vector>
  </TitlesOfParts>
  <Company>Montgomery Ministries / Patten Educational Foundation / Christian Cathedral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“As…”</dc:title>
  <dc:creator>Tobey Montgomery</dc:creator>
  <cp:lastModifiedBy>Tobey Montgomery</cp:lastModifiedBy>
  <cp:revision>53</cp:revision>
  <dcterms:created xsi:type="dcterms:W3CDTF">2016-01-10T00:15:31Z</dcterms:created>
  <dcterms:modified xsi:type="dcterms:W3CDTF">2016-08-30T00:21:21Z</dcterms:modified>
</cp:coreProperties>
</file>