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13" r:id="rId2"/>
    <p:sldId id="260" r:id="rId3"/>
    <p:sldId id="442" r:id="rId4"/>
    <p:sldId id="443" r:id="rId5"/>
    <p:sldId id="444" r:id="rId6"/>
    <p:sldId id="461" r:id="rId7"/>
    <p:sldId id="438" r:id="rId8"/>
    <p:sldId id="429" r:id="rId9"/>
    <p:sldId id="262" r:id="rId10"/>
    <p:sldId id="263" r:id="rId11"/>
    <p:sldId id="264" r:id="rId12"/>
    <p:sldId id="267" r:id="rId13"/>
    <p:sldId id="303" r:id="rId14"/>
    <p:sldId id="270" r:id="rId15"/>
    <p:sldId id="275" r:id="rId16"/>
    <p:sldId id="304" r:id="rId17"/>
    <p:sldId id="305" r:id="rId18"/>
    <p:sldId id="306" r:id="rId19"/>
    <p:sldId id="333" r:id="rId20"/>
    <p:sldId id="354" r:id="rId21"/>
    <p:sldId id="340" r:id="rId22"/>
    <p:sldId id="342" r:id="rId23"/>
    <p:sldId id="346" r:id="rId24"/>
    <p:sldId id="430" r:id="rId25"/>
    <p:sldId id="319" r:id="rId26"/>
    <p:sldId id="320" r:id="rId27"/>
    <p:sldId id="422" r:id="rId28"/>
    <p:sldId id="325" r:id="rId29"/>
    <p:sldId id="426" r:id="rId30"/>
    <p:sldId id="451" r:id="rId31"/>
    <p:sldId id="427" r:id="rId32"/>
    <p:sldId id="391" r:id="rId33"/>
    <p:sldId id="385" r:id="rId34"/>
    <p:sldId id="389" r:id="rId35"/>
    <p:sldId id="395" r:id="rId36"/>
    <p:sldId id="397" r:id="rId37"/>
    <p:sldId id="433" r:id="rId38"/>
    <p:sldId id="398" r:id="rId39"/>
    <p:sldId id="435" r:id="rId40"/>
    <p:sldId id="399" r:id="rId41"/>
    <p:sldId id="405" r:id="rId42"/>
    <p:sldId id="487" r:id="rId43"/>
    <p:sldId id="488" r:id="rId44"/>
    <p:sldId id="493" r:id="rId45"/>
    <p:sldId id="494" r:id="rId46"/>
    <p:sldId id="516" r:id="rId47"/>
    <p:sldId id="506" r:id="rId48"/>
    <p:sldId id="507" r:id="rId49"/>
    <p:sldId id="508" r:id="rId50"/>
    <p:sldId id="510" r:id="rId51"/>
    <p:sldId id="490" r:id="rId52"/>
    <p:sldId id="491" r:id="rId53"/>
    <p:sldId id="492" r:id="rId54"/>
    <p:sldId id="437" r:id="rId55"/>
    <p:sldId id="402" r:id="rId56"/>
    <p:sldId id="475" r:id="rId57"/>
    <p:sldId id="480" r:id="rId58"/>
    <p:sldId id="407" r:id="rId59"/>
    <p:sldId id="476" r:id="rId60"/>
    <p:sldId id="477" r:id="rId61"/>
    <p:sldId id="478" r:id="rId62"/>
    <p:sldId id="495" r:id="rId63"/>
    <p:sldId id="403" r:id="rId64"/>
    <p:sldId id="394" r:id="rId65"/>
    <p:sldId id="424" r:id="rId66"/>
    <p:sldId id="511" r:id="rId67"/>
    <p:sldId id="512" r:id="rId68"/>
    <p:sldId id="515" r:id="rId69"/>
    <p:sldId id="513" r:id="rId70"/>
    <p:sldId id="514" r:id="rId71"/>
    <p:sldId id="408" r:id="rId72"/>
    <p:sldId id="409" r:id="rId73"/>
    <p:sldId id="410" r:id="rId74"/>
    <p:sldId id="456" r:id="rId75"/>
    <p:sldId id="457" r:id="rId76"/>
    <p:sldId id="458" r:id="rId77"/>
    <p:sldId id="459" r:id="rId78"/>
    <p:sldId id="460" r:id="rId79"/>
    <p:sldId id="412" r:id="rId80"/>
    <p:sldId id="411" r:id="rId81"/>
    <p:sldId id="517"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744" y="-74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endParaRPr kumimoji="0" lang="en-US"/>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9/6/18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dirty="0"/>
          </a:p>
        </p:txBody>
      </p:sp>
      <p:sp>
        <p:nvSpPr>
          <p:cNvPr id="10" name="Rectangle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9/6/18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8"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05980"/>
            <a:ext cx="1905000" cy="4388644"/>
          </a:xfrm>
        </p:spPr>
        <p:txBody>
          <a:bodyPr vert="eaVert"/>
          <a:lstStyle>
            <a:extLst/>
          </a:lstStyle>
          <a:p>
            <a:endParaRPr kumimoji="0" lang="en-US"/>
          </a:p>
        </p:txBody>
      </p:sp>
      <p:sp>
        <p:nvSpPr>
          <p:cNvPr id="3" name="Vertical Text Placeholder 2"/>
          <p:cNvSpPr>
            <a:spLocks noGrp="1"/>
          </p:cNvSpPr>
          <p:nvPr>
            <p:ph type="body" orient="vert" idx="1"/>
          </p:nvPr>
        </p:nvSpPr>
        <p:spPr>
          <a:xfrm>
            <a:off x="457200" y="228600"/>
            <a:ext cx="6019800" cy="4388644"/>
          </a:xfrm>
        </p:spPr>
        <p:txBody>
          <a:bodyPr vert="eaVert"/>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9/6/18</a:t>
            </a:fld>
            <a:endParaRPr lang="en-US" dirty="0"/>
          </a:p>
        </p:txBody>
      </p:sp>
      <p:sp>
        <p:nvSpPr>
          <p:cNvPr id="5" name="Footer Placeholder 4"/>
          <p:cNvSpPr>
            <a:spLocks noGrp="1"/>
          </p:cNvSpPr>
          <p:nvPr>
            <p:ph type="ftr" sz="quarter" idx="11"/>
          </p:nvPr>
        </p:nvSpPr>
        <p:spPr>
          <a:xfrm>
            <a:off x="2640597" y="4783095"/>
            <a:ext cx="3836404" cy="273844"/>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extLst/>
          </a:lstStyle>
          <a:p>
            <a:endParaRPr kumimoji="0" lang="en-US"/>
          </a:p>
        </p:txBody>
      </p:sp>
      <p:sp>
        <p:nvSpPr>
          <p:cNvPr id="3" name="Content Placeholder 2"/>
          <p:cNvSpPr>
            <a:spLocks noGrp="1"/>
          </p:cNvSpPr>
          <p:nvPr>
            <p:ph idx="1"/>
          </p:nvPr>
        </p:nvSpPr>
        <p:spPr/>
        <p:txBody>
          <a:bodyPr/>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9/6/18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endParaRPr kumimoji="0" lang="en-US"/>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9/6/18</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endParaRPr kumimoji="0"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9/6/18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endParaRPr kumimoji="0" lang="en-US"/>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endParaRPr kumimoji="0" lang="en-US"/>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9/6/18</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9/6/18</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9/6/18</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endParaRPr kumimoji="0" lang="en-US"/>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9/6/18</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dirty="0"/>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endParaRPr kumimoji="0" lang="en-US"/>
          </a:p>
        </p:txBody>
      </p:sp>
      <p:sp>
        <p:nvSpPr>
          <p:cNvPr id="3" name="Picture Placeholder 2"/>
          <p:cNvSpPr>
            <a:spLocks noGrp="1"/>
          </p:cNvSpPr>
          <p:nvPr>
            <p:ph type="pic" idx="1"/>
          </p:nvPr>
        </p:nvSpPr>
        <p:spPr>
          <a:xfrm>
            <a:off x="2903806"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endParaRPr kumimoji="0" lang="en-US"/>
          </a:p>
        </p:txBody>
      </p:sp>
      <p:sp>
        <p:nvSpPr>
          <p:cNvPr id="5" name="Date Placeholder 4"/>
          <p:cNvSpPr>
            <a:spLocks noGrp="1"/>
          </p:cNvSpPr>
          <p:nvPr>
            <p:ph type="dt" sz="half" idx="10"/>
          </p:nvPr>
        </p:nvSpPr>
        <p:spPr>
          <a:xfrm>
            <a:off x="164592" y="877824"/>
            <a:ext cx="2523744" cy="150876"/>
          </a:xfrm>
        </p:spPr>
        <p:txBody>
          <a:bodyPr/>
          <a:lstStyle/>
          <a:p>
            <a:fld id="{D7C3A134-F1C3-464B-BF47-54DC2DE08F52}" type="datetimeFigureOut">
              <a:rPr lang="en-US" smtClean="0"/>
              <a:t>9/6/18</a:t>
            </a:fld>
            <a:endParaRPr lang="en-US" dirty="0"/>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877824"/>
            <a:ext cx="733864" cy="150876"/>
          </a:xfrm>
        </p:spPr>
        <p:txBody>
          <a:bodyPr/>
          <a:lstStyle/>
          <a:p>
            <a:fld id="{9648F39E-9C37-485F-AC97-16BB4BDF9F49}" type="slidenum">
              <a:rPr kumimoji="0" lang="en-US" smtClean="0"/>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blip>
          <a:srcRect/>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9/6/18</a:t>
            </a:fld>
            <a:endParaRPr lang="en-US" dirty="0"/>
          </a:p>
        </p:txBody>
      </p:sp>
      <p:sp>
        <p:nvSpPr>
          <p:cNvPr id="5" name="Footer Placeholder 4"/>
          <p:cNvSpPr>
            <a:spLocks noGrp="1"/>
          </p:cNvSpPr>
          <p:nvPr>
            <p:ph type="ftr" sz="quarter" idx="3"/>
          </p:nvPr>
        </p:nvSpPr>
        <p:spPr>
          <a:xfrm>
            <a:off x="2640597"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114300" y="228600"/>
            <a:ext cx="4292600" cy="41104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spc="50" dirty="0" smtClean="0">
                <a:ln w="40005">
                  <a:solidFill>
                    <a:schemeClr val="bg1"/>
                  </a:solidFill>
                </a:ln>
                <a:solidFill>
                  <a:schemeClr val="accent2">
                    <a:lumMod val="50000"/>
                  </a:schemeClr>
                </a:solidFill>
                <a:effectLst>
                  <a:glow rad="63500">
                    <a:schemeClr val="accent5">
                      <a:lumMod val="50000"/>
                      <a:alpha val="75000"/>
                    </a:schemeClr>
                  </a:glow>
                  <a:outerShdw blurRad="76200" dist="50800" dir="5400000" algn="tl" rotWithShape="0">
                    <a:srgbClr val="000000">
                      <a:alpha val="65000"/>
                    </a:srgbClr>
                  </a:outerShdw>
                  <a:reflection stA="50000" endPos="32000" dist="12700" dir="5400000" sy="-100000" algn="bl" rotWithShape="0"/>
                </a:effectLst>
              </a:rPr>
              <a:t>“</a:t>
            </a:r>
            <a:r>
              <a:rPr lang="mr-IN" sz="8000" spc="50" dirty="0" smtClean="0">
                <a:ln w="40005">
                  <a:solidFill>
                    <a:schemeClr val="bg1"/>
                  </a:solidFill>
                </a:ln>
                <a:solidFill>
                  <a:schemeClr val="accent2">
                    <a:lumMod val="50000"/>
                  </a:schemeClr>
                </a:solidFill>
                <a:effectLst>
                  <a:glow rad="63500">
                    <a:schemeClr val="accent5">
                      <a:lumMod val="50000"/>
                      <a:alpha val="75000"/>
                    </a:schemeClr>
                  </a:glow>
                  <a:outerShdw blurRad="76200" dist="50800" dir="5400000" algn="tl" rotWithShape="0">
                    <a:srgbClr val="000000">
                      <a:alpha val="65000"/>
                    </a:srgbClr>
                  </a:outerShdw>
                  <a:reflection stA="50000" endPos="32000" dist="12700" dir="5400000" sy="-100000" algn="bl" rotWithShape="0"/>
                </a:effectLst>
              </a:rPr>
              <a:t>…</a:t>
            </a:r>
            <a:r>
              <a:rPr lang="en-US" sz="8000" spc="50" dirty="0" smtClean="0">
                <a:ln w="40005">
                  <a:solidFill>
                    <a:schemeClr val="bg1"/>
                  </a:solidFill>
                </a:ln>
                <a:solidFill>
                  <a:schemeClr val="accent2">
                    <a:lumMod val="50000"/>
                  </a:schemeClr>
                </a:solidFill>
                <a:effectLst>
                  <a:glow rad="63500">
                    <a:schemeClr val="accent5">
                      <a:lumMod val="50000"/>
                      <a:alpha val="75000"/>
                    </a:schemeClr>
                  </a:glow>
                  <a:outerShdw blurRad="76200" dist="50800" dir="5400000" algn="tl" rotWithShape="0">
                    <a:srgbClr val="000000">
                      <a:alpha val="65000"/>
                    </a:srgbClr>
                  </a:outerShdw>
                  <a:reflection stA="50000" endPos="32000" dist="12700" dir="5400000" sy="-100000" algn="bl" rotWithShape="0"/>
                </a:effectLst>
              </a:rPr>
              <a:t>Peace Be With You</a:t>
            </a:r>
            <a:r>
              <a:rPr lang="en-US" sz="8000" spc="50" dirty="0" smtClean="0">
                <a:ln w="40005">
                  <a:solidFill>
                    <a:schemeClr val="bg1"/>
                  </a:solidFill>
                </a:ln>
                <a:solidFill>
                  <a:schemeClr val="accent2">
                    <a:lumMod val="50000"/>
                  </a:schemeClr>
                </a:solidFill>
                <a:effectLst>
                  <a:glow rad="63500">
                    <a:schemeClr val="accent5">
                      <a:lumMod val="50000"/>
                      <a:alpha val="75000"/>
                    </a:schemeClr>
                  </a:glow>
                  <a:outerShdw blurRad="76200" dist="50800" dir="5400000" algn="tl" rotWithShape="0">
                    <a:srgbClr val="000000">
                      <a:alpha val="65000"/>
                    </a:srgbClr>
                  </a:outerShdw>
                  <a:reflection stA="50000" endPos="32000" dist="12700" dir="5400000" sy="-100000" algn="bl" rotWithShape="0"/>
                </a:effectLst>
              </a:rPr>
              <a:t>”</a:t>
            </a:r>
            <a:endParaRPr lang="en-US" sz="8000" spc="50" dirty="0">
              <a:ln w="40005">
                <a:solidFill>
                  <a:schemeClr val="bg1"/>
                </a:solidFill>
              </a:ln>
              <a:solidFill>
                <a:schemeClr val="accent2">
                  <a:lumMod val="50000"/>
                </a:schemeClr>
              </a:solidFill>
              <a:effectLst>
                <a:glow rad="63500">
                  <a:schemeClr val="accent5">
                    <a:lumMod val="50000"/>
                    <a:alpha val="75000"/>
                  </a:schemeClr>
                </a:glow>
                <a:outerShdw blurRad="76200" dist="50800" dir="5400000" algn="tl" rotWithShape="0">
                  <a:srgbClr val="000000">
                    <a:alpha val="65000"/>
                  </a:srgbClr>
                </a:outerShdw>
                <a:reflection stA="50000" endPos="32000" dist="12700" dir="5400000" sy="-100000" algn="bl" rotWithShape="0"/>
              </a:effectLst>
            </a:endParaRPr>
          </a:p>
        </p:txBody>
      </p:sp>
      <p:sp>
        <p:nvSpPr>
          <p:cNvPr id="3" name="Subtitle 2"/>
          <p:cNvSpPr>
            <a:spLocks noGrp="1"/>
          </p:cNvSpPr>
          <p:nvPr>
            <p:ph type="subTitle" idx="1"/>
          </p:nvPr>
        </p:nvSpPr>
        <p:spPr>
          <a:xfrm>
            <a:off x="114300" y="4042674"/>
            <a:ext cx="4292600" cy="807212"/>
          </a:xfrm>
        </p:spPr>
        <p:txBody>
          <a:bodyPr>
            <a:normAutofit/>
          </a:bodyPr>
          <a:lstStyle/>
          <a:p>
            <a:pPr algn="ct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John 20:19-22</a:t>
            </a:r>
            <a:endParaRPr lang="en-US"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83018472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John 20:20 NIV78</a:t>
            </a: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4800" b="1" i="1" baseline="30000" dirty="0"/>
              <a:t> </a:t>
            </a:r>
            <a:r>
              <a:rPr lang="en-US" sz="4800" i="1" dirty="0"/>
              <a:t>After he said this, he showed them his hands and side. The disciples were </a:t>
            </a:r>
            <a:r>
              <a:rPr lang="en-US" sz="4800" b="1" i="1" dirty="0"/>
              <a:t>overjoyed</a:t>
            </a:r>
            <a:r>
              <a:rPr lang="en-US" sz="4800" i="1" dirty="0"/>
              <a:t> when they saw the Lord</a:t>
            </a:r>
            <a:r>
              <a:rPr lang="en-US" sz="4800" i="1" dirty="0" smtClean="0"/>
              <a:t>.</a:t>
            </a:r>
            <a:endParaRPr lang="en-US" sz="4800" dirty="0"/>
          </a:p>
        </p:txBody>
      </p:sp>
    </p:spTree>
    <p:extLst>
      <p:ext uri="{BB962C8B-B14F-4D97-AF65-F5344CB8AC3E}">
        <p14:creationId xmlns:p14="http://schemas.microsoft.com/office/powerpoint/2010/main" val="391338069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John 20:21-22 NIV78</a:t>
            </a: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4000" b="1" i="1" baseline="30000" dirty="0"/>
              <a:t> </a:t>
            </a:r>
            <a:r>
              <a:rPr lang="en-US" sz="4000" b="1" i="1" dirty="0" smtClean="0"/>
              <a:t>Again</a:t>
            </a:r>
            <a:r>
              <a:rPr lang="en-US" sz="4000" i="1" dirty="0" smtClean="0"/>
              <a:t> </a:t>
            </a:r>
            <a:r>
              <a:rPr lang="en-US" sz="4000" i="1" dirty="0"/>
              <a:t>Jesus said, </a:t>
            </a:r>
            <a:r>
              <a:rPr lang="en-US" sz="4000" i="1" dirty="0">
                <a:ln>
                  <a:solidFill>
                    <a:srgbClr val="FF0000"/>
                  </a:solidFill>
                </a:ln>
              </a:rPr>
              <a:t>“</a:t>
            </a:r>
            <a:r>
              <a:rPr lang="en-US" sz="4000" b="1" i="1" u="sng" dirty="0">
                <a:ln>
                  <a:solidFill>
                    <a:srgbClr val="FF0000"/>
                  </a:solidFill>
                </a:ln>
              </a:rPr>
              <a:t>Peace</a:t>
            </a:r>
            <a:r>
              <a:rPr lang="en-US" sz="4000" i="1" dirty="0">
                <a:ln>
                  <a:solidFill>
                    <a:srgbClr val="FF0000"/>
                  </a:solidFill>
                </a:ln>
              </a:rPr>
              <a:t> be with you! </a:t>
            </a:r>
            <a:r>
              <a:rPr lang="en-US" sz="4000" b="1" i="1" u="sng" dirty="0">
                <a:ln>
                  <a:solidFill>
                    <a:srgbClr val="FF0000"/>
                  </a:solidFill>
                </a:ln>
              </a:rPr>
              <a:t>As the Father has sent me, I am sending you.</a:t>
            </a:r>
            <a:r>
              <a:rPr lang="en-US" sz="4000" i="1" dirty="0">
                <a:ln>
                  <a:solidFill>
                    <a:srgbClr val="FF0000"/>
                  </a:solidFill>
                </a:ln>
              </a:rPr>
              <a:t>” </a:t>
            </a:r>
            <a:r>
              <a:rPr lang="en-US" sz="4000" b="1" i="1" baseline="30000" dirty="0"/>
              <a:t>22 </a:t>
            </a:r>
            <a:r>
              <a:rPr lang="en-US" sz="4000" i="1" dirty="0"/>
              <a:t>And with that </a:t>
            </a:r>
            <a:r>
              <a:rPr lang="en-US" sz="4000" b="1" i="1" dirty="0"/>
              <a:t>he </a:t>
            </a:r>
            <a:r>
              <a:rPr lang="en-US" sz="4000" b="1" i="1" u="sng" dirty="0"/>
              <a:t>breathed</a:t>
            </a:r>
            <a:r>
              <a:rPr lang="en-US" sz="4000" b="1" i="1" dirty="0"/>
              <a:t> on them</a:t>
            </a:r>
            <a:r>
              <a:rPr lang="en-US" sz="4000" i="1" dirty="0"/>
              <a:t> and </a:t>
            </a:r>
            <a:r>
              <a:rPr lang="en-US" sz="4000" b="1" i="1" dirty="0"/>
              <a:t>said</a:t>
            </a:r>
            <a:r>
              <a:rPr lang="en-US" sz="4000" i="1" dirty="0"/>
              <a:t>, </a:t>
            </a:r>
            <a:r>
              <a:rPr lang="en-US" sz="4000" i="1" dirty="0">
                <a:ln>
                  <a:solidFill>
                    <a:srgbClr val="FF0000"/>
                  </a:solidFill>
                </a:ln>
              </a:rPr>
              <a:t>“</a:t>
            </a:r>
            <a:r>
              <a:rPr lang="en-US" sz="4000" b="1" i="1" dirty="0">
                <a:ln>
                  <a:solidFill>
                    <a:srgbClr val="FF0000"/>
                  </a:solidFill>
                </a:ln>
              </a:rPr>
              <a:t>Receive the Holy Spirit</a:t>
            </a:r>
            <a:r>
              <a:rPr lang="en-US" sz="4000" i="1" dirty="0">
                <a:ln>
                  <a:solidFill>
                    <a:srgbClr val="FF0000"/>
                  </a:solidFill>
                </a:ln>
              </a:rPr>
              <a:t>.”</a:t>
            </a:r>
            <a:endParaRPr lang="en-US" sz="4000" dirty="0">
              <a:ln>
                <a:solidFill>
                  <a:srgbClr val="FF0000"/>
                </a:solidFill>
              </a:ln>
            </a:endParaRPr>
          </a:p>
        </p:txBody>
      </p:sp>
    </p:spTree>
    <p:extLst>
      <p:ext uri="{BB962C8B-B14F-4D97-AF65-F5344CB8AC3E}">
        <p14:creationId xmlns:p14="http://schemas.microsoft.com/office/powerpoint/2010/main" val="933844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“AS</a:t>
            </a:r>
            <a:r>
              <a:rPr lang="is-IS" sz="54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en-US" sz="54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 Placeholder 2"/>
          <p:cNvSpPr>
            <a:spLocks noGrp="1"/>
          </p:cNvSpPr>
          <p:nvPr>
            <p:ph type="body" idx="1"/>
          </p:nvPr>
        </p:nvSpPr>
        <p:spPr>
          <a:xfrm>
            <a:off x="1109040" y="1371600"/>
            <a:ext cx="7653959" cy="514350"/>
          </a:xfrm>
        </p:spPr>
        <p:txBody>
          <a:bodyPr>
            <a:noAutofit/>
          </a:bodyPr>
          <a:lstStyle/>
          <a:p>
            <a:r>
              <a:rPr lang="en-US" sz="3700" dirty="0" smtClean="0"/>
              <a:t>Collins English Dictionary – 10</a:t>
            </a:r>
            <a:r>
              <a:rPr lang="en-US" sz="3700" baseline="30000" dirty="0" smtClean="0"/>
              <a:t>th</a:t>
            </a:r>
            <a:r>
              <a:rPr lang="en-US" sz="3700" dirty="0" smtClean="0"/>
              <a:t> Edition</a:t>
            </a:r>
            <a:endParaRPr lang="en-US" sz="3700" dirty="0"/>
          </a:p>
        </p:txBody>
      </p:sp>
      <p:sp>
        <p:nvSpPr>
          <p:cNvPr id="4" name="Rectangle 3"/>
          <p:cNvSpPr/>
          <p:nvPr/>
        </p:nvSpPr>
        <p:spPr>
          <a:xfrm>
            <a:off x="1377358" y="2244762"/>
            <a:ext cx="7385642" cy="2585323"/>
          </a:xfrm>
          <a:prstGeom prst="rect">
            <a:avLst/>
          </a:prstGeom>
        </p:spPr>
        <p:txBody>
          <a:bodyPr wrap="square">
            <a:spAutoFit/>
          </a:bodyPr>
          <a:lstStyle/>
          <a:p>
            <a:r>
              <a:rPr lang="en-US" sz="5200" b="1" i="1" spc="50" dirty="0" smtClean="0">
                <a:ln w="29337">
                  <a:solidFill>
                    <a:schemeClr val="accent1">
                      <a:shade val="2500"/>
                      <a:alpha val="85000"/>
                    </a:schemeClr>
                  </a:solidFill>
                  <a:prstDash val="solid"/>
                </a:ln>
                <a:solidFill>
                  <a:schemeClr val="accent1">
                    <a:lumMod val="50000"/>
                    <a:alpha val="95000"/>
                  </a:schemeClr>
                </a:solidFill>
                <a:effectLst>
                  <a:innerShdw blurRad="50900" dist="38500" dir="13500000">
                    <a:srgbClr val="000000">
                      <a:alpha val="60000"/>
                    </a:srgbClr>
                  </a:innerShdw>
                </a:effectLst>
              </a:rPr>
              <a:t>“</a:t>
            </a:r>
            <a:r>
              <a:rPr lang="en-US" sz="5200" b="1" spc="50" dirty="0" smtClean="0">
                <a:ln w="29337">
                  <a:solidFill>
                    <a:schemeClr val="accent1">
                      <a:shade val="2500"/>
                      <a:alpha val="85000"/>
                    </a:schemeClr>
                  </a:solidFill>
                  <a:prstDash val="solid"/>
                </a:ln>
                <a:solidFill>
                  <a:schemeClr val="accent1">
                    <a:lumMod val="50000"/>
                    <a:alpha val="95000"/>
                  </a:schemeClr>
                </a:solidFill>
                <a:effectLst>
                  <a:innerShdw blurRad="50900" dist="38500" dir="13500000">
                    <a:srgbClr val="000000">
                      <a:alpha val="60000"/>
                    </a:srgbClr>
                  </a:innerShdw>
                </a:effectLst>
              </a:rPr>
              <a:t>To </a:t>
            </a:r>
            <a:r>
              <a:rPr lang="en-US" sz="5200" b="1" spc="50" dirty="0">
                <a:ln w="29337">
                  <a:solidFill>
                    <a:schemeClr val="accent1">
                      <a:shade val="2500"/>
                      <a:alpha val="85000"/>
                    </a:schemeClr>
                  </a:solidFill>
                  <a:prstDash val="solid"/>
                </a:ln>
                <a:solidFill>
                  <a:schemeClr val="accent1">
                    <a:lumMod val="50000"/>
                    <a:alpha val="95000"/>
                  </a:schemeClr>
                </a:solidFill>
                <a:effectLst>
                  <a:innerShdw blurRad="50900" dist="38500" dir="13500000">
                    <a:srgbClr val="000000">
                      <a:alpha val="60000"/>
                    </a:srgbClr>
                  </a:innerShdw>
                </a:effectLst>
              </a:rPr>
              <a:t>the same degree, amount, or extent; similarly; equally</a:t>
            </a:r>
            <a:r>
              <a:rPr lang="en-US" sz="5200" b="1" spc="50" dirty="0" smtClean="0">
                <a:ln w="29337">
                  <a:solidFill>
                    <a:schemeClr val="accent1">
                      <a:shade val="2500"/>
                      <a:alpha val="85000"/>
                    </a:schemeClr>
                  </a:solidFill>
                  <a:prstDash val="solid"/>
                </a:ln>
                <a:solidFill>
                  <a:schemeClr val="accent1">
                    <a:lumMod val="50000"/>
                    <a:alpha val="95000"/>
                  </a:schemeClr>
                </a:solidFill>
                <a:effectLst>
                  <a:innerShdw blurRad="50900" dist="38500" dir="13500000">
                    <a:srgbClr val="000000">
                      <a:alpha val="60000"/>
                    </a:srgbClr>
                  </a:innerShdw>
                </a:effectLst>
              </a:rPr>
              <a:t>.”</a:t>
            </a:r>
            <a:endParaRPr lang="en-US" sz="5200" b="1" spc="50" dirty="0">
              <a:ln w="29337">
                <a:solidFill>
                  <a:schemeClr val="accent1">
                    <a:shade val="2500"/>
                    <a:alpha val="85000"/>
                  </a:schemeClr>
                </a:solidFill>
                <a:prstDash val="solid"/>
              </a:ln>
              <a:solidFill>
                <a:schemeClr val="accent1">
                  <a:lumMod val="50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509341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1358900" y="2912114"/>
            <a:ext cx="7683501" cy="2012237"/>
          </a:xfrm>
        </p:spPr>
        <p:txBody>
          <a:bodyPr>
            <a:noAutofit/>
          </a:bodyPr>
          <a:lstStyle/>
          <a:p>
            <a:pPr marL="573088" lvl="0" indent="-573088" algn="r">
              <a:buFont typeface="+mj-lt"/>
              <a:buAutoNum type="arabicPeriod"/>
            </a:pPr>
            <a:r>
              <a:rPr lang="en-US" sz="6600" spc="50" dirty="0" smtClean="0">
                <a:ln w="13500">
                  <a:solidFill>
                    <a:schemeClr val="accent1">
                      <a:shade val="2500"/>
                      <a:alpha val="6500"/>
                    </a:schemeClr>
                  </a:solidFill>
                  <a:prstDash val="solid"/>
                </a:ln>
                <a:solidFill>
                  <a:schemeClr val="accent1">
                    <a:tint val="3000"/>
                    <a:alpha val="95000"/>
                  </a:schemeClr>
                </a:solidFill>
                <a:effectLst>
                  <a:glow rad="25400">
                    <a:srgbClr val="800000">
                      <a:alpha val="75000"/>
                    </a:srgbClr>
                  </a:glow>
                  <a:innerShdw blurRad="50900" dist="38500" dir="13500000">
                    <a:srgbClr val="000000">
                      <a:alpha val="60000"/>
                    </a:srgbClr>
                  </a:innerShdw>
                </a:effectLst>
              </a:rPr>
              <a:t>Legitimated </a:t>
            </a:r>
            <a:r>
              <a:rPr lang="en-US" sz="6600" spc="50" dirty="0">
                <a:ln w="13500">
                  <a:solidFill>
                    <a:schemeClr val="accent1">
                      <a:shade val="2500"/>
                      <a:alpha val="6500"/>
                    </a:schemeClr>
                  </a:solidFill>
                  <a:prstDash val="solid"/>
                </a:ln>
                <a:solidFill>
                  <a:schemeClr val="accent1">
                    <a:tint val="3000"/>
                    <a:alpha val="95000"/>
                  </a:schemeClr>
                </a:solidFill>
                <a:effectLst>
                  <a:glow rad="25400">
                    <a:srgbClr val="800000">
                      <a:alpha val="75000"/>
                    </a:srgbClr>
                  </a:glow>
                  <a:innerShdw blurRad="50900" dist="38500" dir="13500000">
                    <a:srgbClr val="000000">
                      <a:alpha val="60000"/>
                    </a:srgbClr>
                  </a:innerShdw>
                </a:effectLst>
              </a:rPr>
              <a:t>By His </a:t>
            </a:r>
            <a:r>
              <a:rPr lang="en-US" sz="6600" u="sng" spc="50" dirty="0">
                <a:ln w="13500">
                  <a:solidFill>
                    <a:schemeClr val="accent1">
                      <a:shade val="2500"/>
                      <a:alpha val="6500"/>
                    </a:schemeClr>
                  </a:solidFill>
                  <a:prstDash val="solid"/>
                </a:ln>
                <a:solidFill>
                  <a:schemeClr val="accent1">
                    <a:tint val="3000"/>
                    <a:alpha val="95000"/>
                  </a:schemeClr>
                </a:solidFill>
                <a:effectLst>
                  <a:glow rad="25400">
                    <a:srgbClr val="800000">
                      <a:alpha val="75000"/>
                    </a:srgbClr>
                  </a:glow>
                  <a:innerShdw blurRad="50900" dist="38500" dir="13500000">
                    <a:srgbClr val="000000">
                      <a:alpha val="60000"/>
                    </a:srgbClr>
                  </a:innerShdw>
                </a:effectLst>
              </a:rPr>
              <a:t>RESURRECTION</a:t>
            </a:r>
            <a:r>
              <a:rPr lang="en-US" sz="6600" spc="50" dirty="0" smtClean="0">
                <a:ln w="13500">
                  <a:solidFill>
                    <a:schemeClr val="accent1">
                      <a:shade val="2500"/>
                      <a:alpha val="6500"/>
                    </a:schemeClr>
                  </a:solidFill>
                  <a:prstDash val="solid"/>
                </a:ln>
                <a:solidFill>
                  <a:schemeClr val="accent1">
                    <a:tint val="3000"/>
                    <a:alpha val="95000"/>
                  </a:schemeClr>
                </a:solidFill>
                <a:effectLst>
                  <a:glow rad="25400">
                    <a:srgbClr val="800000">
                      <a:alpha val="75000"/>
                    </a:srgbClr>
                  </a:glow>
                  <a:innerShdw blurRad="50900" dist="38500" dir="13500000">
                    <a:srgbClr val="000000">
                      <a:alpha val="60000"/>
                    </a:srgbClr>
                  </a:innerShdw>
                </a:effectLst>
              </a:rPr>
              <a:t>.</a:t>
            </a:r>
            <a:endParaRPr lang="en-US" sz="6600" spc="50" dirty="0">
              <a:ln w="13500">
                <a:solidFill>
                  <a:schemeClr val="accent1">
                    <a:shade val="2500"/>
                    <a:alpha val="6500"/>
                  </a:schemeClr>
                </a:solidFill>
                <a:prstDash val="solid"/>
              </a:ln>
              <a:solidFill>
                <a:schemeClr val="accent1">
                  <a:tint val="3000"/>
                  <a:alpha val="95000"/>
                </a:schemeClr>
              </a:solidFill>
              <a:effectLst>
                <a:glow rad="25400">
                  <a:srgbClr val="800000">
                    <a:alpha val="75000"/>
                  </a:srgbClr>
                </a:glow>
                <a:innerShdw blurRad="50900" dist="38500" dir="13500000">
                  <a:srgbClr val="000000">
                    <a:alpha val="60000"/>
                  </a:srgbClr>
                </a:innerShdw>
              </a:effectLst>
            </a:endParaRPr>
          </a:p>
        </p:txBody>
      </p:sp>
    </p:spTree>
    <p:extLst>
      <p:ext uri="{BB962C8B-B14F-4D97-AF65-F5344CB8AC3E}">
        <p14:creationId xmlns:p14="http://schemas.microsoft.com/office/powerpoint/2010/main" val="1134038623"/>
      </p:ext>
    </p:extLst>
  </p:cSld>
  <p:clrMapOvr>
    <a:masterClrMapping/>
  </p:clrMapOvr>
  <mc:AlternateContent xmlns:mc="http://schemas.openxmlformats.org/markup-compatibility/2006" xmlns:p14="http://schemas.microsoft.com/office/powerpoint/2010/main">
    <mc:Choice Requires="p14">
      <p:transition spd="slow" p14:dur="5000">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03" y="116586"/>
            <a:ext cx="8229600" cy="939546"/>
          </a:xfrm>
        </p:spPr>
        <p:txBody>
          <a:bodyPr/>
          <a:lstStyle/>
          <a:p>
            <a:r>
              <a:rPr lang="en-US" dirty="0" smtClean="0">
                <a:ln>
                  <a:solidFill>
                    <a:schemeClr val="bg1">
                      <a:alpha val="60000"/>
                    </a:schemeClr>
                  </a:solidFill>
                </a:ln>
                <a:solidFill>
                  <a:schemeClr val="accent2">
                    <a:lumMod val="60000"/>
                    <a:lumOff val="40000"/>
                  </a:schemeClr>
                </a:solidFill>
              </a:rPr>
              <a:t>John 20:19-20 NIV78</a:t>
            </a:r>
            <a:endParaRPr lang="en-US" dirty="0">
              <a:ln>
                <a:solidFill>
                  <a:schemeClr val="bg1">
                    <a:alpha val="60000"/>
                  </a:schemeClr>
                </a:solidFill>
              </a:ln>
              <a:solidFill>
                <a:schemeClr val="accent2">
                  <a:lumMod val="60000"/>
                  <a:lumOff val="40000"/>
                </a:schemeClr>
              </a:solidFill>
            </a:endParaRPr>
          </a:p>
        </p:txBody>
      </p:sp>
      <p:sp>
        <p:nvSpPr>
          <p:cNvPr id="3" name="Content Placeholder 2"/>
          <p:cNvSpPr>
            <a:spLocks noGrp="1"/>
          </p:cNvSpPr>
          <p:nvPr>
            <p:ph idx="1"/>
          </p:nvPr>
        </p:nvSpPr>
        <p:spPr>
          <a:xfrm>
            <a:off x="330924" y="1331394"/>
            <a:ext cx="8541406" cy="3469207"/>
          </a:xfrm>
        </p:spPr>
        <p:txBody>
          <a:bodyPr>
            <a:noAutofit/>
          </a:bodyPr>
          <a:lstStyle/>
          <a:p>
            <a:r>
              <a:rPr lang="en-US" sz="4400" i="1" dirty="0" smtClean="0"/>
              <a:t>…</a:t>
            </a:r>
            <a:r>
              <a:rPr lang="en-US" sz="4400" b="1" i="1" u="sng" dirty="0"/>
              <a:t>Jesus came and stood</a:t>
            </a:r>
            <a:r>
              <a:rPr lang="en-US" sz="4400" i="1" u="sng" dirty="0"/>
              <a:t> </a:t>
            </a:r>
            <a:r>
              <a:rPr lang="en-US" sz="4400" b="1" i="1" u="sng" dirty="0"/>
              <a:t>among them</a:t>
            </a:r>
            <a:r>
              <a:rPr lang="en-US" sz="4400" i="1" dirty="0"/>
              <a:t> and said, </a:t>
            </a:r>
            <a:r>
              <a:rPr lang="en-US" sz="4400" i="1" dirty="0">
                <a:solidFill>
                  <a:srgbClr val="FF0000"/>
                </a:solidFill>
              </a:rPr>
              <a:t>“</a:t>
            </a:r>
            <a:r>
              <a:rPr lang="en-US" sz="4400" b="1" i="1" u="sng" dirty="0">
                <a:solidFill>
                  <a:srgbClr val="FF0000"/>
                </a:solidFill>
              </a:rPr>
              <a:t>Peace</a:t>
            </a:r>
            <a:r>
              <a:rPr lang="en-US" sz="4400" i="1" dirty="0">
                <a:solidFill>
                  <a:srgbClr val="FF0000"/>
                </a:solidFill>
              </a:rPr>
              <a:t> be with you!” </a:t>
            </a:r>
            <a:r>
              <a:rPr lang="en-US" sz="4400" b="1" i="1" baseline="30000" dirty="0"/>
              <a:t>20 </a:t>
            </a:r>
            <a:r>
              <a:rPr lang="en-US" sz="4400" i="1" dirty="0"/>
              <a:t>After he said this, he </a:t>
            </a:r>
            <a:r>
              <a:rPr lang="en-US" sz="4400" i="1" u="sng" dirty="0"/>
              <a:t>showed them</a:t>
            </a:r>
            <a:r>
              <a:rPr lang="en-US" sz="4400" i="1" dirty="0"/>
              <a:t> his </a:t>
            </a:r>
            <a:r>
              <a:rPr lang="en-US" sz="4400" i="1" u="sng" dirty="0"/>
              <a:t>hands</a:t>
            </a:r>
            <a:r>
              <a:rPr lang="en-US" sz="4400" i="1" dirty="0"/>
              <a:t> and </a:t>
            </a:r>
            <a:r>
              <a:rPr lang="en-US" sz="4400" i="1" u="sng" dirty="0"/>
              <a:t>side</a:t>
            </a:r>
            <a:r>
              <a:rPr lang="en-US" sz="4400" i="1" dirty="0"/>
              <a:t>… </a:t>
            </a:r>
            <a:endParaRPr lang="en-US" sz="4400" dirty="0"/>
          </a:p>
        </p:txBody>
      </p:sp>
    </p:spTree>
    <p:extLst>
      <p:ext uri="{BB962C8B-B14F-4D97-AF65-F5344CB8AC3E}">
        <p14:creationId xmlns:p14="http://schemas.microsoft.com/office/powerpoint/2010/main" val="34243582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15875">
                  <a:solidFill>
                    <a:schemeClr val="bg1">
                      <a:alpha val="98000"/>
                    </a:schemeClr>
                  </a:solidFill>
                </a:ln>
                <a:solidFill>
                  <a:srgbClr val="A0D3E0"/>
                </a:solidFill>
              </a:rPr>
              <a:t>1 Corinthians 15:2-4 NIV</a:t>
            </a:r>
            <a:endParaRPr lang="en-US" dirty="0">
              <a:ln w="15875">
                <a:solidFill>
                  <a:schemeClr val="bg1">
                    <a:alpha val="98000"/>
                  </a:schemeClr>
                </a:solidFill>
              </a:ln>
              <a:solidFill>
                <a:srgbClr val="A0D3E0"/>
              </a:solidFill>
            </a:endParaRPr>
          </a:p>
        </p:txBody>
      </p:sp>
      <p:sp>
        <p:nvSpPr>
          <p:cNvPr id="3" name="Content Placeholder 2"/>
          <p:cNvSpPr>
            <a:spLocks noGrp="1"/>
          </p:cNvSpPr>
          <p:nvPr>
            <p:ph idx="1"/>
          </p:nvPr>
        </p:nvSpPr>
        <p:spPr/>
        <p:txBody>
          <a:bodyPr>
            <a:noAutofit/>
          </a:bodyPr>
          <a:lstStyle/>
          <a:p>
            <a:r>
              <a:rPr lang="en-US" sz="4000" b="1" i="1" u="sng" dirty="0"/>
              <a:t>By this gospel you are </a:t>
            </a:r>
            <a:r>
              <a:rPr lang="en-US" sz="4000" b="1" i="1" u="sng" dirty="0" smtClean="0"/>
              <a:t>saved</a:t>
            </a:r>
            <a:r>
              <a:rPr lang="is-IS" sz="4000" i="1" dirty="0" smtClean="0"/>
              <a:t>… </a:t>
            </a:r>
            <a:r>
              <a:rPr lang="is-IS" sz="4000" i="1" baseline="30000" dirty="0" smtClean="0"/>
              <a:t>3</a:t>
            </a:r>
            <a:r>
              <a:rPr lang="is-IS" sz="4000" i="1" dirty="0" smtClean="0"/>
              <a:t> </a:t>
            </a:r>
            <a:r>
              <a:rPr lang="en-US" sz="4000" b="1" i="1" dirty="0" smtClean="0"/>
              <a:t>Christ </a:t>
            </a:r>
            <a:r>
              <a:rPr lang="en-US" sz="4000" b="1" i="1" dirty="0"/>
              <a:t>died for our sins</a:t>
            </a:r>
            <a:r>
              <a:rPr lang="en-US" sz="4000" i="1" dirty="0"/>
              <a:t> according to the Scriptures,</a:t>
            </a:r>
            <a:r>
              <a:rPr lang="en-US" sz="4000" dirty="0"/>
              <a:t> </a:t>
            </a:r>
            <a:r>
              <a:rPr lang="en-US" sz="4000" i="1" baseline="30000" dirty="0" smtClean="0"/>
              <a:t>4</a:t>
            </a:r>
            <a:r>
              <a:rPr lang="en-US" sz="4000" dirty="0" smtClean="0"/>
              <a:t> </a:t>
            </a:r>
            <a:r>
              <a:rPr lang="en-US" sz="4000" i="1" dirty="0"/>
              <a:t>That he was </a:t>
            </a:r>
            <a:r>
              <a:rPr lang="en-US" sz="4000" b="1" i="1" dirty="0"/>
              <a:t>buried</a:t>
            </a:r>
            <a:r>
              <a:rPr lang="en-US" sz="4000" i="1" dirty="0"/>
              <a:t>, that </a:t>
            </a:r>
            <a:r>
              <a:rPr lang="en-US" sz="4000" b="1" i="1" u="sng" dirty="0"/>
              <a:t>he was raised on the third day</a:t>
            </a:r>
            <a:r>
              <a:rPr lang="en-US" sz="4000" i="1" dirty="0"/>
              <a:t> according to the Scriptures</a:t>
            </a:r>
            <a:r>
              <a:rPr lang="is-IS" sz="4000" i="1" dirty="0"/>
              <a:t>…</a:t>
            </a:r>
            <a:endParaRPr lang="en-US" sz="4000" dirty="0"/>
          </a:p>
          <a:p>
            <a:endParaRPr lang="en-US" sz="4000" dirty="0"/>
          </a:p>
          <a:p>
            <a:endParaRPr lang="en-US" sz="4200" dirty="0"/>
          </a:p>
        </p:txBody>
      </p:sp>
    </p:spTree>
    <p:extLst>
      <p:ext uri="{BB962C8B-B14F-4D97-AF65-F5344CB8AC3E}">
        <p14:creationId xmlns:p14="http://schemas.microsoft.com/office/powerpoint/2010/main" val="314629887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127001" y="3835400"/>
            <a:ext cx="8884044" cy="106679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914400" lvl="0" indent="-914400" algn="ctr">
              <a:buFont typeface="+mj-lt"/>
              <a:buAutoNum type="arabicPeriod" startAt="2"/>
            </a:pPr>
            <a:r>
              <a:rPr lang="en-US" sz="6000" spc="50" dirty="0" smtClean="0">
                <a:ln w="11430"/>
                <a:solidFill>
                  <a:schemeClr val="accent1">
                    <a:lumMod val="20000"/>
                    <a:lumOff val="80000"/>
                  </a:schemeClr>
                </a:solidFill>
                <a:effectLst>
                  <a:glow rad="101600">
                    <a:srgbClr val="663300">
                      <a:alpha val="90000"/>
                    </a:srgbClr>
                  </a:glow>
                  <a:outerShdw blurRad="76200" dist="50800" dir="5400000" algn="tl" rotWithShape="0">
                    <a:srgbClr val="000000">
                      <a:alpha val="65000"/>
                    </a:srgbClr>
                  </a:outerShdw>
                </a:effectLst>
              </a:rPr>
              <a:t>Motivated By </a:t>
            </a:r>
            <a:r>
              <a:rPr lang="en-US" sz="6000" spc="50" dirty="0">
                <a:ln w="11430"/>
                <a:solidFill>
                  <a:schemeClr val="accent1">
                    <a:lumMod val="20000"/>
                    <a:lumOff val="80000"/>
                  </a:schemeClr>
                </a:solidFill>
                <a:effectLst>
                  <a:glow rad="101600">
                    <a:srgbClr val="663300">
                      <a:alpha val="90000"/>
                    </a:srgbClr>
                  </a:glow>
                  <a:outerShdw blurRad="76200" dist="50800" dir="5400000" algn="tl" rotWithShape="0">
                    <a:srgbClr val="000000">
                      <a:alpha val="65000"/>
                    </a:srgbClr>
                  </a:outerShdw>
                </a:effectLst>
              </a:rPr>
              <a:t>His </a:t>
            </a:r>
            <a:r>
              <a:rPr lang="en-US" sz="6000" u="sng" spc="50" dirty="0" smtClean="0">
                <a:ln w="11430"/>
                <a:solidFill>
                  <a:schemeClr val="accent1">
                    <a:lumMod val="20000"/>
                    <a:lumOff val="80000"/>
                  </a:schemeClr>
                </a:solidFill>
                <a:effectLst>
                  <a:glow rad="101600">
                    <a:srgbClr val="663300">
                      <a:alpha val="90000"/>
                    </a:srgbClr>
                  </a:glow>
                  <a:outerShdw blurRad="76200" dist="50800" dir="5400000" algn="tl" rotWithShape="0">
                    <a:srgbClr val="000000">
                      <a:alpha val="65000"/>
                    </a:srgbClr>
                  </a:outerShdw>
                </a:effectLst>
              </a:rPr>
              <a:t>LOVE</a:t>
            </a:r>
            <a:r>
              <a:rPr lang="en-US" sz="6000" spc="50" dirty="0" smtClean="0">
                <a:ln w="11430"/>
                <a:solidFill>
                  <a:schemeClr val="accent1">
                    <a:lumMod val="20000"/>
                    <a:lumOff val="80000"/>
                  </a:schemeClr>
                </a:solidFill>
                <a:effectLst>
                  <a:glow rad="101600">
                    <a:srgbClr val="663300">
                      <a:alpha val="90000"/>
                    </a:srgbClr>
                  </a:glow>
                  <a:outerShdw blurRad="76200" dist="50800" dir="5400000" algn="tl" rotWithShape="0">
                    <a:srgbClr val="000000">
                      <a:alpha val="65000"/>
                    </a:srgbClr>
                  </a:outerShdw>
                </a:effectLst>
              </a:rPr>
              <a:t>.</a:t>
            </a:r>
            <a:endParaRPr lang="en-US" sz="6000" spc="50" dirty="0">
              <a:ln w="11430"/>
              <a:solidFill>
                <a:schemeClr val="accent1">
                  <a:lumMod val="20000"/>
                  <a:lumOff val="80000"/>
                </a:schemeClr>
              </a:solidFill>
              <a:effectLst>
                <a:glow rad="101600">
                  <a:srgbClr val="663300">
                    <a:alpha val="90000"/>
                  </a:srgbClr>
                </a:glow>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376670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John 20:19 NIV78</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mr-IN" sz="4800" i="1" dirty="0" smtClean="0"/>
              <a:t>…</a:t>
            </a:r>
            <a:r>
              <a:rPr lang="en-US" sz="4800" b="1" i="1" u="sng" dirty="0" smtClean="0"/>
              <a:t>Jesus </a:t>
            </a:r>
            <a:r>
              <a:rPr lang="en-US" sz="4800" b="1" i="1" u="sng" dirty="0"/>
              <a:t>came and stood</a:t>
            </a:r>
            <a:r>
              <a:rPr lang="en-US" sz="4800" i="1" u="sng" dirty="0"/>
              <a:t> </a:t>
            </a:r>
            <a:r>
              <a:rPr lang="en-US" sz="4800" b="1" i="1" u="sng" dirty="0"/>
              <a:t>among them</a:t>
            </a:r>
            <a:r>
              <a:rPr lang="en-US" sz="4800" i="1" dirty="0"/>
              <a:t> and said, </a:t>
            </a:r>
            <a:r>
              <a:rPr lang="en-US" sz="4800" i="1" dirty="0">
                <a:ln>
                  <a:solidFill>
                    <a:srgbClr val="FF0000"/>
                  </a:solidFill>
                </a:ln>
                <a:solidFill>
                  <a:srgbClr val="343437"/>
                </a:solidFill>
              </a:rPr>
              <a:t>“</a:t>
            </a:r>
            <a:r>
              <a:rPr lang="en-US" sz="4800" b="1" i="1" u="sng" dirty="0">
                <a:ln>
                  <a:solidFill>
                    <a:srgbClr val="FF0000"/>
                  </a:solidFill>
                </a:ln>
                <a:solidFill>
                  <a:srgbClr val="343437"/>
                </a:solidFill>
              </a:rPr>
              <a:t>Peace</a:t>
            </a:r>
            <a:r>
              <a:rPr lang="en-US" sz="4800" i="1" dirty="0">
                <a:ln>
                  <a:solidFill>
                    <a:srgbClr val="FF0000"/>
                  </a:solidFill>
                </a:ln>
                <a:solidFill>
                  <a:srgbClr val="343437"/>
                </a:solidFill>
              </a:rPr>
              <a:t> be with you!</a:t>
            </a:r>
            <a:r>
              <a:rPr lang="en-US" sz="4800" i="1" dirty="0" smtClean="0">
                <a:ln>
                  <a:solidFill>
                    <a:srgbClr val="FF0000"/>
                  </a:solidFill>
                </a:ln>
                <a:solidFill>
                  <a:srgbClr val="343437"/>
                </a:solidFill>
              </a:rPr>
              <a:t>”</a:t>
            </a:r>
            <a:endParaRPr lang="en-US" sz="4800" dirty="0">
              <a:ln>
                <a:solidFill>
                  <a:srgbClr val="FF0000"/>
                </a:solidFill>
              </a:ln>
              <a:solidFill>
                <a:srgbClr val="343437"/>
              </a:solidFill>
            </a:endParaRPr>
          </a:p>
        </p:txBody>
      </p:sp>
    </p:spTree>
    <p:extLst>
      <p:ext uri="{BB962C8B-B14F-4D97-AF65-F5344CB8AC3E}">
        <p14:creationId xmlns:p14="http://schemas.microsoft.com/office/powerpoint/2010/main" val="33487096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John 3:16 KJV</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400" i="1" dirty="0">
                <a:ln>
                  <a:solidFill>
                    <a:srgbClr val="FF0000"/>
                  </a:solidFill>
                </a:ln>
                <a:solidFill>
                  <a:srgbClr val="343437"/>
                </a:solidFill>
              </a:rPr>
              <a:t>For </a:t>
            </a:r>
            <a:r>
              <a:rPr lang="en-US" sz="4400" b="1" i="1" dirty="0">
                <a:ln>
                  <a:solidFill>
                    <a:srgbClr val="FF0000"/>
                  </a:solidFill>
                </a:ln>
                <a:solidFill>
                  <a:srgbClr val="343437"/>
                </a:solidFill>
              </a:rPr>
              <a:t>God so loved the world, that he gave his only begotten Son</a:t>
            </a:r>
            <a:r>
              <a:rPr lang="en-US" sz="4400" i="1" dirty="0">
                <a:ln>
                  <a:solidFill>
                    <a:srgbClr val="FF0000"/>
                  </a:solidFill>
                </a:ln>
                <a:solidFill>
                  <a:srgbClr val="343437"/>
                </a:solidFill>
              </a:rPr>
              <a:t>, that whosoever believeth in him should not perish, but have everlasting life.</a:t>
            </a:r>
            <a:r>
              <a:rPr lang="en-US" sz="4400" dirty="0">
                <a:ln>
                  <a:solidFill>
                    <a:srgbClr val="FF0000"/>
                  </a:solidFill>
                </a:ln>
                <a:solidFill>
                  <a:srgbClr val="343437"/>
                </a:solidFill>
              </a:rPr>
              <a:t> </a:t>
            </a:r>
          </a:p>
        </p:txBody>
      </p:sp>
    </p:spTree>
    <p:extLst>
      <p:ext uri="{BB962C8B-B14F-4D97-AF65-F5344CB8AC3E}">
        <p14:creationId xmlns:p14="http://schemas.microsoft.com/office/powerpoint/2010/main" val="10201569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735" y="1144738"/>
            <a:ext cx="7968998" cy="1015663"/>
          </a:xfrm>
          <a:prstGeom prst="rect">
            <a:avLst/>
          </a:prstGeom>
          <a:noFill/>
        </p:spPr>
        <p:txBody>
          <a:bodyPr wrap="square" rtlCol="0">
            <a:spAutoFit/>
          </a:bodyPr>
          <a:lstStyle/>
          <a:p>
            <a:pPr marL="1143000" indent="-1143000">
              <a:buFont typeface="+mj-lt"/>
              <a:buAutoNum type="alphaLcParenR"/>
            </a:pPr>
            <a:r>
              <a:rPr lang="en-US" sz="6000" b="1" u="sng" dirty="0" smtClean="0">
                <a:solidFill>
                  <a:schemeClr val="tx2">
                    <a:lumMod val="50000"/>
                  </a:schemeClr>
                </a:solidFill>
                <a:effectLst>
                  <a:reflection stA="75000" endPos="67000" dist="12700" dir="5400000" sy="-100000" algn="bl" rotWithShape="0"/>
                </a:effectLst>
              </a:rPr>
              <a:t>INCARNATIONAL</a:t>
            </a:r>
            <a:endParaRPr lang="en-US" sz="6000" b="1" u="sng" dirty="0">
              <a:solidFill>
                <a:schemeClr val="tx2">
                  <a:lumMod val="50000"/>
                </a:schemeClr>
              </a:solidFill>
              <a:effectLst>
                <a:reflection stA="75000" endPos="67000" dist="12700" dir="5400000" sy="-100000" algn="bl" rotWithShape="0"/>
              </a:effectLst>
            </a:endParaRPr>
          </a:p>
        </p:txBody>
      </p:sp>
      <p:sp>
        <p:nvSpPr>
          <p:cNvPr id="4" name="Rectangle 3"/>
          <p:cNvSpPr/>
          <p:nvPr/>
        </p:nvSpPr>
        <p:spPr>
          <a:xfrm>
            <a:off x="232541" y="113520"/>
            <a:ext cx="8324815" cy="954107"/>
          </a:xfrm>
          <a:prstGeom prst="rect">
            <a:avLst/>
          </a:prstGeom>
        </p:spPr>
        <p:txBody>
          <a:bodyPr wrap="none">
            <a:spAutoFit/>
          </a:bodyPr>
          <a:lstStyle/>
          <a:p>
            <a:r>
              <a:rPr lang="en-US" sz="5600" dirty="0" smtClean="0">
                <a:solidFill>
                  <a:srgbClr val="FFF0C9"/>
                </a:solidFill>
              </a:rPr>
              <a:t>The Great Love of Christ is</a:t>
            </a:r>
            <a:r>
              <a:rPr lang="is-IS" sz="5600" dirty="0" smtClean="0">
                <a:solidFill>
                  <a:srgbClr val="FFF0C9"/>
                </a:solidFill>
              </a:rPr>
              <a:t>…</a:t>
            </a:r>
            <a:endParaRPr lang="en-US" sz="5600" dirty="0">
              <a:solidFill>
                <a:srgbClr val="FFF0C9"/>
              </a:solidFill>
            </a:endParaRPr>
          </a:p>
        </p:txBody>
      </p:sp>
    </p:spTree>
    <p:extLst>
      <p:ext uri="{BB962C8B-B14F-4D97-AF65-F5344CB8AC3E}">
        <p14:creationId xmlns:p14="http://schemas.microsoft.com/office/powerpoint/2010/main" val="12891990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5" y="419776"/>
            <a:ext cx="8172703" cy="1082415"/>
          </a:xfrm>
        </p:spPr>
        <p:txBody>
          <a:bodyPr/>
          <a:lstStyle/>
          <a:p>
            <a:r>
              <a:rPr lang="en-US" sz="6000" dirty="0" smtClean="0">
                <a:solidFill>
                  <a:srgbClr val="FFE193"/>
                </a:solidFill>
              </a:rPr>
              <a:t>In 2014</a:t>
            </a:r>
            <a:r>
              <a:rPr lang="mr-IN" sz="6000" dirty="0" smtClean="0">
                <a:solidFill>
                  <a:srgbClr val="FFE193"/>
                </a:solidFill>
              </a:rPr>
              <a:t>…</a:t>
            </a:r>
            <a:endParaRPr lang="en-US" sz="6000" dirty="0">
              <a:solidFill>
                <a:srgbClr val="FFE193"/>
              </a:solidFill>
            </a:endParaRPr>
          </a:p>
        </p:txBody>
      </p:sp>
      <p:sp>
        <p:nvSpPr>
          <p:cNvPr id="4" name="Rectangle 3"/>
          <p:cNvSpPr/>
          <p:nvPr/>
        </p:nvSpPr>
        <p:spPr>
          <a:xfrm>
            <a:off x="348811" y="2257491"/>
            <a:ext cx="8595070" cy="258532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a:r>
              <a:rPr lang="en-US" sz="5400" b="1" spc="50" dirty="0">
                <a:ln w="11430"/>
                <a:solidFill>
                  <a:schemeClr val="tx2">
                    <a:lumMod val="50000"/>
                  </a:schemeClr>
                </a:solidFill>
                <a:effectLst>
                  <a:outerShdw blurRad="76200" dist="50800" dir="5400000" algn="tl" rotWithShape="0">
                    <a:srgbClr val="000000">
                      <a:alpha val="65000"/>
                    </a:srgbClr>
                  </a:outerShdw>
                </a:effectLst>
              </a:rPr>
              <a:t>We </a:t>
            </a:r>
            <a:r>
              <a:rPr lang="en-US" sz="5400" b="1" spc="50" dirty="0" smtClean="0">
                <a:ln w="11430"/>
                <a:solidFill>
                  <a:schemeClr val="tx2">
                    <a:lumMod val="50000"/>
                  </a:schemeClr>
                </a:solidFill>
                <a:effectLst>
                  <a:outerShdw blurRad="76200" dist="50800" dir="5400000" algn="tl" rotWithShape="0">
                    <a:srgbClr val="000000">
                      <a:alpha val="65000"/>
                    </a:srgbClr>
                  </a:outerShdw>
                </a:effectLst>
              </a:rPr>
              <a:t>must make the </a:t>
            </a:r>
            <a:r>
              <a:rPr lang="en-US" sz="5400" b="1" u="sng" spc="50" dirty="0" smtClean="0">
                <a:ln w="11430"/>
                <a:solidFill>
                  <a:schemeClr val="tx2">
                    <a:lumMod val="50000"/>
                  </a:schemeClr>
                </a:solidFill>
                <a:effectLst>
                  <a:outerShdw blurRad="76200" dist="50800" dir="5400000" algn="tl" rotWithShape="0">
                    <a:srgbClr val="000000">
                      <a:alpha val="65000"/>
                    </a:srgbClr>
                  </a:outerShdw>
                </a:effectLst>
              </a:rPr>
              <a:t>LOVE</a:t>
            </a:r>
            <a:r>
              <a:rPr lang="en-US" sz="5400" b="1" spc="50" dirty="0" smtClean="0">
                <a:ln w="11430"/>
                <a:solidFill>
                  <a:schemeClr val="tx2">
                    <a:lumMod val="50000"/>
                  </a:schemeClr>
                </a:solidFill>
                <a:effectLst>
                  <a:outerShdw blurRad="76200" dist="50800" dir="5400000" algn="tl" rotWithShape="0">
                    <a:srgbClr val="000000">
                      <a:alpha val="65000"/>
                    </a:srgbClr>
                  </a:outerShdw>
                </a:effectLst>
              </a:rPr>
              <a:t> of Christ our </a:t>
            </a:r>
            <a:r>
              <a:rPr lang="en-US" sz="5400" b="1" u="sng" spc="50" dirty="0" smtClean="0">
                <a:ln w="11430"/>
                <a:solidFill>
                  <a:schemeClr val="tx2">
                    <a:lumMod val="50000"/>
                  </a:schemeClr>
                </a:solidFill>
                <a:effectLst>
                  <a:outerShdw blurRad="76200" dist="50800" dir="5400000" algn="tl" rotWithShape="0">
                    <a:srgbClr val="000000">
                      <a:alpha val="65000"/>
                    </a:srgbClr>
                  </a:outerShdw>
                </a:effectLst>
              </a:rPr>
              <a:t>CORE</a:t>
            </a:r>
            <a:r>
              <a:rPr lang="en-US" sz="5400" b="1" spc="50" dirty="0" smtClean="0">
                <a:ln w="11430"/>
                <a:solidFill>
                  <a:schemeClr val="tx2">
                    <a:lumMod val="50000"/>
                  </a:schemeClr>
                </a:solidFill>
                <a:effectLst>
                  <a:outerShdw blurRad="76200" dist="50800" dir="5400000" algn="tl" rotWithShape="0">
                    <a:srgbClr val="000000">
                      <a:alpha val="65000"/>
                    </a:srgbClr>
                  </a:outerShdw>
                </a:effectLst>
              </a:rPr>
              <a:t> Competency.</a:t>
            </a:r>
            <a:endParaRPr lang="en-US" sz="5400" b="1" spc="50" dirty="0">
              <a:ln w="11430"/>
              <a:solidFill>
                <a:schemeClr val="tx2">
                  <a:lumMod val="5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47219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lumMod val="20000"/>
                    <a:lumOff val="80000"/>
                  </a:schemeClr>
                </a:solidFill>
              </a:rPr>
              <a:t>John 15:19 NIV84</a:t>
            </a:r>
            <a:endParaRPr lang="en-US" sz="4800" dirty="0">
              <a:solidFill>
                <a:schemeClr val="accent1">
                  <a:lumMod val="20000"/>
                  <a:lumOff val="80000"/>
                </a:schemeClr>
              </a:solidFill>
            </a:endParaRPr>
          </a:p>
        </p:txBody>
      </p:sp>
      <p:sp>
        <p:nvSpPr>
          <p:cNvPr id="3" name="Content Placeholder 2"/>
          <p:cNvSpPr>
            <a:spLocks noGrp="1"/>
          </p:cNvSpPr>
          <p:nvPr>
            <p:ph idx="1"/>
          </p:nvPr>
        </p:nvSpPr>
        <p:spPr/>
        <p:txBody>
          <a:bodyPr>
            <a:noAutofit/>
          </a:bodyPr>
          <a:lstStyle/>
          <a:p>
            <a:r>
              <a:rPr lang="en-US" sz="4800" b="1" i="1" u="sng" dirty="0" smtClean="0">
                <a:ln>
                  <a:solidFill>
                    <a:srgbClr val="FF0000"/>
                  </a:solidFill>
                </a:ln>
                <a:solidFill>
                  <a:schemeClr val="tx1">
                    <a:lumMod val="95000"/>
                    <a:lumOff val="5000"/>
                  </a:schemeClr>
                </a:solidFill>
              </a:rPr>
              <a:t>“As the Father has loved me, so have I loved </a:t>
            </a:r>
            <a:r>
              <a:rPr lang="en-US" sz="4800" b="1" i="1" u="sng" dirty="0">
                <a:ln>
                  <a:solidFill>
                    <a:srgbClr val="FF0000"/>
                  </a:solidFill>
                </a:ln>
                <a:solidFill>
                  <a:schemeClr val="tx1">
                    <a:lumMod val="95000"/>
                    <a:lumOff val="5000"/>
                  </a:schemeClr>
                </a:solidFill>
              </a:rPr>
              <a:t>you</a:t>
            </a:r>
            <a:r>
              <a:rPr lang="en-US" sz="4800" i="1" dirty="0" smtClean="0">
                <a:ln>
                  <a:solidFill>
                    <a:srgbClr val="FF0000"/>
                  </a:solidFill>
                </a:ln>
                <a:solidFill>
                  <a:schemeClr val="tx1">
                    <a:lumMod val="95000"/>
                    <a:lumOff val="5000"/>
                  </a:schemeClr>
                </a:solidFill>
              </a:rPr>
              <a:t>.”</a:t>
            </a:r>
            <a:r>
              <a:rPr lang="en-US" sz="4800" dirty="0" smtClean="0">
                <a:ln>
                  <a:solidFill>
                    <a:srgbClr val="FF0000"/>
                  </a:solidFill>
                </a:ln>
                <a:solidFill>
                  <a:schemeClr val="tx1">
                    <a:lumMod val="95000"/>
                    <a:lumOff val="5000"/>
                  </a:schemeClr>
                </a:solidFill>
              </a:rPr>
              <a:t> </a:t>
            </a:r>
            <a:endParaRPr lang="en-US" sz="4800" dirty="0">
              <a:ln>
                <a:solidFill>
                  <a:srgbClr val="FF0000"/>
                </a:solidFill>
              </a:ln>
              <a:solidFill>
                <a:schemeClr val="tx1">
                  <a:lumMod val="95000"/>
                  <a:lumOff val="5000"/>
                </a:schemeClr>
              </a:solidFill>
            </a:endParaRPr>
          </a:p>
        </p:txBody>
      </p:sp>
    </p:spTree>
    <p:extLst>
      <p:ext uri="{BB962C8B-B14F-4D97-AF65-F5344CB8AC3E}">
        <p14:creationId xmlns:p14="http://schemas.microsoft.com/office/powerpoint/2010/main" val="3757311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9735" y="1234172"/>
            <a:ext cx="7968998" cy="1938992"/>
          </a:xfrm>
          <a:prstGeom prst="rect">
            <a:avLst/>
          </a:prstGeom>
          <a:noFill/>
        </p:spPr>
        <p:txBody>
          <a:bodyPr wrap="square" rtlCol="0">
            <a:spAutoFit/>
          </a:bodyPr>
          <a:lstStyle/>
          <a:p>
            <a:pPr marL="1143000" indent="-1143000">
              <a:buFont typeface="+mj-lt"/>
              <a:buAutoNum type="alphaLcParenR"/>
            </a:pPr>
            <a:r>
              <a:rPr lang="en-US" sz="6000" b="1" u="sng" dirty="0" smtClean="0">
                <a:solidFill>
                  <a:schemeClr val="tx2">
                    <a:lumMod val="50000"/>
                  </a:schemeClr>
                </a:solidFill>
              </a:rPr>
              <a:t>INCARNATIONAL</a:t>
            </a:r>
          </a:p>
          <a:p>
            <a:pPr marL="1143000" indent="-1143000">
              <a:buFont typeface="+mj-lt"/>
              <a:buAutoNum type="alphaLcParenR"/>
            </a:pPr>
            <a:r>
              <a:rPr lang="en-US" sz="6000" b="1" u="sng" dirty="0" smtClean="0">
                <a:solidFill>
                  <a:schemeClr val="tx2">
                    <a:lumMod val="50000"/>
                  </a:schemeClr>
                </a:solidFill>
                <a:effectLst>
                  <a:reflection stA="75000" endPos="67000" dist="12700" dir="5400000" sy="-100000" algn="bl" rotWithShape="0"/>
                </a:effectLst>
              </a:rPr>
              <a:t>RELATIONAL</a:t>
            </a:r>
            <a:endParaRPr lang="en-US" sz="6000" b="1" u="sng" dirty="0">
              <a:solidFill>
                <a:schemeClr val="tx2">
                  <a:lumMod val="50000"/>
                </a:schemeClr>
              </a:solidFill>
              <a:effectLst>
                <a:reflection stA="75000" endPos="67000" dist="12700" dir="5400000" sy="-100000" algn="bl" rotWithShape="0"/>
              </a:effectLst>
            </a:endParaRPr>
          </a:p>
        </p:txBody>
      </p:sp>
      <p:sp>
        <p:nvSpPr>
          <p:cNvPr id="3" name="Rectangle 2"/>
          <p:cNvSpPr/>
          <p:nvPr/>
        </p:nvSpPr>
        <p:spPr>
          <a:xfrm>
            <a:off x="370287" y="124436"/>
            <a:ext cx="8324815" cy="954107"/>
          </a:xfrm>
          <a:prstGeom prst="rect">
            <a:avLst/>
          </a:prstGeom>
        </p:spPr>
        <p:txBody>
          <a:bodyPr wrap="none">
            <a:spAutoFit/>
          </a:bodyPr>
          <a:lstStyle/>
          <a:p>
            <a:r>
              <a:rPr lang="en-US" sz="5600" dirty="0">
                <a:solidFill>
                  <a:srgbClr val="FFFF00"/>
                </a:solidFill>
              </a:rPr>
              <a:t>The Great Love of Christ is</a:t>
            </a:r>
            <a:r>
              <a:rPr lang="is-IS" sz="5600" dirty="0">
                <a:solidFill>
                  <a:srgbClr val="FFFF00"/>
                </a:solidFill>
              </a:rPr>
              <a:t>…</a:t>
            </a:r>
            <a:endParaRPr lang="en-US" sz="5600" dirty="0">
              <a:solidFill>
                <a:srgbClr val="FFFF00"/>
              </a:solidFill>
            </a:endParaRPr>
          </a:p>
        </p:txBody>
      </p:sp>
    </p:spTree>
    <p:extLst>
      <p:ext uri="{BB962C8B-B14F-4D97-AF65-F5344CB8AC3E}">
        <p14:creationId xmlns:p14="http://schemas.microsoft.com/office/powerpoint/2010/main" val="281748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lumMod val="20000"/>
                    <a:lumOff val="80000"/>
                  </a:schemeClr>
                </a:solidFill>
              </a:rPr>
              <a:t>1 John 1:3 NLT</a:t>
            </a:r>
            <a:endParaRPr lang="en-US" sz="4800" dirty="0">
              <a:solidFill>
                <a:schemeClr val="accent1">
                  <a:lumMod val="20000"/>
                  <a:lumOff val="80000"/>
                </a:schemeClr>
              </a:solidFill>
            </a:endParaRPr>
          </a:p>
        </p:txBody>
      </p:sp>
      <p:sp>
        <p:nvSpPr>
          <p:cNvPr id="3" name="Content Placeholder 2"/>
          <p:cNvSpPr>
            <a:spLocks noGrp="1"/>
          </p:cNvSpPr>
          <p:nvPr>
            <p:ph idx="1"/>
          </p:nvPr>
        </p:nvSpPr>
        <p:spPr/>
        <p:txBody>
          <a:bodyPr>
            <a:noAutofit/>
          </a:bodyPr>
          <a:lstStyle/>
          <a:p>
            <a:r>
              <a:rPr lang="is-IS" sz="4800" i="1" dirty="0" smtClean="0"/>
              <a:t>…</a:t>
            </a:r>
            <a:r>
              <a:rPr lang="en-US" sz="4800" i="1" dirty="0"/>
              <a:t>O</a:t>
            </a:r>
            <a:r>
              <a:rPr lang="en-US" sz="4800" i="1" dirty="0" smtClean="0"/>
              <a:t>ur </a:t>
            </a:r>
            <a:r>
              <a:rPr lang="en-US" sz="4800" b="1" i="1" u="sng" dirty="0"/>
              <a:t>fellowship is with the Father and with his Son, Jesus Christ</a:t>
            </a:r>
            <a:r>
              <a:rPr lang="en-US" sz="4800" i="1" dirty="0" smtClean="0"/>
              <a:t>.</a:t>
            </a:r>
            <a:endParaRPr lang="en-US" sz="4800" baseline="30000" dirty="0">
              <a:solidFill>
                <a:srgbClr val="0D0D0D"/>
              </a:solidFill>
            </a:endParaRPr>
          </a:p>
        </p:txBody>
      </p:sp>
    </p:spTree>
    <p:extLst>
      <p:ext uri="{BB962C8B-B14F-4D97-AF65-F5344CB8AC3E}">
        <p14:creationId xmlns:p14="http://schemas.microsoft.com/office/powerpoint/2010/main" val="34242083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699" y="1368320"/>
            <a:ext cx="8407247" cy="2862322"/>
          </a:xfrm>
          <a:prstGeom prst="rect">
            <a:avLst/>
          </a:prstGeom>
          <a:noFill/>
        </p:spPr>
        <p:txBody>
          <a:bodyPr wrap="square" rtlCol="0">
            <a:spAutoFit/>
          </a:bodyPr>
          <a:lstStyle/>
          <a:p>
            <a:pPr marL="1143000" indent="-1143000">
              <a:buFont typeface="+mj-lt"/>
              <a:buAutoNum type="alphaLcParenR"/>
            </a:pPr>
            <a:r>
              <a:rPr lang="en-US" sz="6000" b="1" u="sng" dirty="0" smtClean="0">
                <a:solidFill>
                  <a:schemeClr val="tx2">
                    <a:lumMod val="50000"/>
                  </a:schemeClr>
                </a:solidFill>
              </a:rPr>
              <a:t>INCARNATIONAL</a:t>
            </a:r>
          </a:p>
          <a:p>
            <a:pPr marL="1143000" indent="-1143000">
              <a:buFont typeface="+mj-lt"/>
              <a:buAutoNum type="alphaLcParenR"/>
            </a:pPr>
            <a:r>
              <a:rPr lang="en-US" sz="6000" b="1" u="sng" dirty="0" smtClean="0">
                <a:solidFill>
                  <a:schemeClr val="tx2">
                    <a:lumMod val="50000"/>
                  </a:schemeClr>
                </a:solidFill>
              </a:rPr>
              <a:t>RELATIONAL</a:t>
            </a:r>
          </a:p>
          <a:p>
            <a:pPr marL="1143000" indent="-1143000">
              <a:buFont typeface="+mj-lt"/>
              <a:buAutoNum type="alphaLcParenR"/>
            </a:pPr>
            <a:r>
              <a:rPr lang="en-US" sz="6000" b="1" u="sng" dirty="0" smtClean="0">
                <a:solidFill>
                  <a:schemeClr val="tx2">
                    <a:lumMod val="50000"/>
                  </a:schemeClr>
                </a:solidFill>
                <a:effectLst>
                  <a:reflection stA="75000" endPos="67000" dist="12700" dir="5400000" sy="-100000" algn="bl" rotWithShape="0"/>
                </a:effectLst>
              </a:rPr>
              <a:t>TRANSFORMATIONAL</a:t>
            </a:r>
            <a:endParaRPr lang="en-US" sz="6000" b="1" u="sng" dirty="0">
              <a:solidFill>
                <a:schemeClr val="tx2">
                  <a:lumMod val="50000"/>
                </a:schemeClr>
              </a:solidFill>
              <a:effectLst>
                <a:reflection stA="75000" endPos="67000" dist="12700" dir="5400000" sy="-100000" algn="bl" rotWithShape="0"/>
              </a:effectLst>
            </a:endParaRPr>
          </a:p>
        </p:txBody>
      </p:sp>
      <p:sp>
        <p:nvSpPr>
          <p:cNvPr id="3" name="Rectangle 2"/>
          <p:cNvSpPr/>
          <p:nvPr/>
        </p:nvSpPr>
        <p:spPr>
          <a:xfrm>
            <a:off x="366699" y="79719"/>
            <a:ext cx="8324815" cy="954107"/>
          </a:xfrm>
          <a:prstGeom prst="rect">
            <a:avLst/>
          </a:prstGeom>
        </p:spPr>
        <p:txBody>
          <a:bodyPr wrap="none">
            <a:spAutoFit/>
          </a:bodyPr>
          <a:lstStyle/>
          <a:p>
            <a:r>
              <a:rPr lang="en-US" sz="5600" dirty="0">
                <a:solidFill>
                  <a:srgbClr val="FFFF00"/>
                </a:solidFill>
              </a:rPr>
              <a:t>The Great Love of Christ is</a:t>
            </a:r>
            <a:r>
              <a:rPr lang="is-IS" sz="5600" dirty="0">
                <a:solidFill>
                  <a:srgbClr val="FFFF00"/>
                </a:solidFill>
              </a:rPr>
              <a:t>…</a:t>
            </a:r>
            <a:endParaRPr lang="en-US" sz="5600" dirty="0">
              <a:solidFill>
                <a:srgbClr val="FFFF00"/>
              </a:solidFill>
            </a:endParaRPr>
          </a:p>
        </p:txBody>
      </p:sp>
    </p:spTree>
    <p:extLst>
      <p:ext uri="{BB962C8B-B14F-4D97-AF65-F5344CB8AC3E}">
        <p14:creationId xmlns:p14="http://schemas.microsoft.com/office/powerpoint/2010/main" val="6356371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lumMod val="20000"/>
                    <a:lumOff val="80000"/>
                  </a:schemeClr>
                </a:solidFill>
              </a:rPr>
              <a:t>John 13:34-35 NLT</a:t>
            </a:r>
            <a:endParaRPr lang="en-US" sz="4800" dirty="0">
              <a:solidFill>
                <a:schemeClr val="accent1">
                  <a:lumMod val="20000"/>
                  <a:lumOff val="80000"/>
                </a:schemeClr>
              </a:solidFill>
            </a:endParaRPr>
          </a:p>
        </p:txBody>
      </p:sp>
      <p:sp>
        <p:nvSpPr>
          <p:cNvPr id="3" name="Content Placeholder 2"/>
          <p:cNvSpPr>
            <a:spLocks noGrp="1"/>
          </p:cNvSpPr>
          <p:nvPr>
            <p:ph idx="1"/>
          </p:nvPr>
        </p:nvSpPr>
        <p:spPr/>
        <p:txBody>
          <a:bodyPr>
            <a:noAutofit/>
          </a:bodyPr>
          <a:lstStyle/>
          <a:p>
            <a:r>
              <a:rPr lang="en-US" sz="4400" i="1" dirty="0" smtClean="0">
                <a:solidFill>
                  <a:srgbClr val="FF0000"/>
                </a:solidFill>
              </a:rPr>
              <a:t>“</a:t>
            </a:r>
            <a:r>
              <a:rPr lang="en-US" sz="4400" i="1" dirty="0">
                <a:solidFill>
                  <a:srgbClr val="FF0000"/>
                </a:solidFill>
              </a:rPr>
              <a:t>…</a:t>
            </a:r>
            <a:r>
              <a:rPr lang="en-US" sz="4400" b="1" i="1" dirty="0">
                <a:solidFill>
                  <a:srgbClr val="FF0000"/>
                </a:solidFill>
              </a:rPr>
              <a:t>Love each other. Just as I have loved you,</a:t>
            </a:r>
            <a:r>
              <a:rPr lang="en-US" sz="4400" i="1" dirty="0">
                <a:solidFill>
                  <a:srgbClr val="FF0000"/>
                </a:solidFill>
              </a:rPr>
              <a:t> you should love each other. </a:t>
            </a:r>
            <a:r>
              <a:rPr lang="en-US" sz="4400" b="1" i="1" baseline="30000" dirty="0">
                <a:solidFill>
                  <a:srgbClr val="FF0000"/>
                </a:solidFill>
              </a:rPr>
              <a:t>35 </a:t>
            </a:r>
            <a:r>
              <a:rPr lang="en-US" sz="4400" b="1" i="1" dirty="0">
                <a:solidFill>
                  <a:srgbClr val="FF0000"/>
                </a:solidFill>
              </a:rPr>
              <a:t>Your </a:t>
            </a:r>
            <a:r>
              <a:rPr lang="en-US" sz="4400" b="1" i="1" u="sng" dirty="0">
                <a:solidFill>
                  <a:srgbClr val="FF0000"/>
                </a:solidFill>
              </a:rPr>
              <a:t>love</a:t>
            </a:r>
            <a:r>
              <a:rPr lang="en-US" sz="4400" b="1" i="1" dirty="0">
                <a:solidFill>
                  <a:srgbClr val="FF0000"/>
                </a:solidFill>
              </a:rPr>
              <a:t> for one another will </a:t>
            </a:r>
            <a:r>
              <a:rPr lang="en-US" sz="4400" b="1" i="1" u="sng" dirty="0">
                <a:solidFill>
                  <a:srgbClr val="FF0000"/>
                </a:solidFill>
              </a:rPr>
              <a:t>prove to the world</a:t>
            </a:r>
            <a:r>
              <a:rPr lang="en-US" sz="4400" b="1" i="1" dirty="0">
                <a:solidFill>
                  <a:srgbClr val="FF0000"/>
                </a:solidFill>
              </a:rPr>
              <a:t> that you are </a:t>
            </a:r>
            <a:r>
              <a:rPr lang="en-US" sz="4400" b="1" i="1" u="sng" dirty="0">
                <a:solidFill>
                  <a:srgbClr val="FF0000"/>
                </a:solidFill>
              </a:rPr>
              <a:t>my</a:t>
            </a:r>
            <a:r>
              <a:rPr lang="en-US" sz="4400" b="1" i="1" dirty="0">
                <a:solidFill>
                  <a:srgbClr val="FF0000"/>
                </a:solidFill>
              </a:rPr>
              <a:t> </a:t>
            </a:r>
            <a:r>
              <a:rPr lang="en-US" sz="4400" b="1" i="1" u="sng" dirty="0">
                <a:solidFill>
                  <a:srgbClr val="FF0000"/>
                </a:solidFill>
              </a:rPr>
              <a:t>disciples</a:t>
            </a:r>
            <a:r>
              <a:rPr lang="en-US" sz="4400" b="1" i="1" dirty="0">
                <a:solidFill>
                  <a:srgbClr val="FF0000"/>
                </a:solidFill>
              </a:rPr>
              <a:t>.”</a:t>
            </a:r>
            <a:endParaRPr lang="en-US" sz="4400" dirty="0">
              <a:solidFill>
                <a:srgbClr val="FF0000"/>
              </a:solidFill>
            </a:endParaRPr>
          </a:p>
        </p:txBody>
      </p:sp>
    </p:spTree>
    <p:extLst>
      <p:ext uri="{BB962C8B-B14F-4D97-AF65-F5344CB8AC3E}">
        <p14:creationId xmlns:p14="http://schemas.microsoft.com/office/powerpoint/2010/main" val="1889695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0" y="3926096"/>
            <a:ext cx="9144000" cy="1217403"/>
          </a:xfrm>
        </p:spPr>
        <p:txBody>
          <a:bodyPr>
            <a:noAutofit/>
          </a:bodyPr>
          <a:lstStyle/>
          <a:p>
            <a:pPr marL="795338" lvl="0" indent="-795338">
              <a:buFont typeface="+mj-lt"/>
              <a:buAutoNum type="arabicPeriod" startAt="3"/>
            </a:pPr>
            <a:r>
              <a:rPr lang="en-US" sz="6200" spc="50" dirty="0" smtClean="0">
                <a:ln w="22987">
                  <a:solidFill>
                    <a:srgbClr val="672020">
                      <a:alpha val="95000"/>
                    </a:srgbClr>
                  </a:solidFill>
                  <a:prstDash val="solid"/>
                </a:ln>
                <a:solidFill>
                  <a:schemeClr val="accent1">
                    <a:tint val="3000"/>
                    <a:alpha val="95000"/>
                  </a:schemeClr>
                </a:solidFill>
                <a:effectLst>
                  <a:glow rad="50800">
                    <a:schemeClr val="accent1">
                      <a:lumMod val="50000"/>
                      <a:alpha val="90000"/>
                    </a:schemeClr>
                  </a:glow>
                  <a:innerShdw blurRad="50900" dist="38500" dir="13500000">
                    <a:srgbClr val="000000">
                      <a:alpha val="60000"/>
                    </a:srgbClr>
                  </a:innerShdw>
                </a:effectLst>
              </a:rPr>
              <a:t>Captivated By </a:t>
            </a:r>
            <a:r>
              <a:rPr lang="en-US" sz="6200" spc="50" dirty="0">
                <a:ln w="22987">
                  <a:solidFill>
                    <a:srgbClr val="672020">
                      <a:alpha val="95000"/>
                    </a:srgbClr>
                  </a:solidFill>
                  <a:prstDash val="solid"/>
                </a:ln>
                <a:solidFill>
                  <a:schemeClr val="accent1">
                    <a:tint val="3000"/>
                    <a:alpha val="95000"/>
                  </a:schemeClr>
                </a:solidFill>
                <a:effectLst>
                  <a:glow rad="50800">
                    <a:schemeClr val="accent1">
                      <a:lumMod val="50000"/>
                      <a:alpha val="90000"/>
                    </a:schemeClr>
                  </a:glow>
                  <a:innerShdw blurRad="50900" dist="38500" dir="13500000">
                    <a:srgbClr val="000000">
                      <a:alpha val="60000"/>
                    </a:srgbClr>
                  </a:innerShdw>
                </a:effectLst>
              </a:rPr>
              <a:t>His </a:t>
            </a:r>
            <a:r>
              <a:rPr lang="en-US" sz="6200" u="sng" spc="50" dirty="0" smtClean="0">
                <a:ln w="22987">
                  <a:solidFill>
                    <a:srgbClr val="672020">
                      <a:alpha val="95000"/>
                    </a:srgbClr>
                  </a:solidFill>
                  <a:prstDash val="solid"/>
                </a:ln>
                <a:solidFill>
                  <a:schemeClr val="accent1">
                    <a:tint val="3000"/>
                    <a:alpha val="95000"/>
                  </a:schemeClr>
                </a:solidFill>
                <a:effectLst>
                  <a:glow rad="50800">
                    <a:schemeClr val="accent1">
                      <a:lumMod val="50000"/>
                      <a:alpha val="90000"/>
                    </a:schemeClr>
                  </a:glow>
                  <a:innerShdw blurRad="50900" dist="38500" dir="13500000">
                    <a:srgbClr val="000000">
                      <a:alpha val="60000"/>
                    </a:srgbClr>
                  </a:innerShdw>
                  <a:reflection blurRad="6350" stA="55000" endA="300" endPos="45500" dir="5400000" sy="-100000" algn="bl" rotWithShape="0"/>
                </a:effectLst>
              </a:rPr>
              <a:t>PEACE</a:t>
            </a:r>
            <a:r>
              <a:rPr lang="en-US" sz="6200" spc="50" dirty="0" smtClean="0">
                <a:ln w="22987">
                  <a:solidFill>
                    <a:srgbClr val="672020">
                      <a:alpha val="95000"/>
                    </a:srgbClr>
                  </a:solidFill>
                  <a:prstDash val="solid"/>
                </a:ln>
                <a:solidFill>
                  <a:schemeClr val="accent1">
                    <a:tint val="3000"/>
                    <a:alpha val="95000"/>
                  </a:schemeClr>
                </a:solidFill>
                <a:effectLst>
                  <a:glow rad="50800">
                    <a:schemeClr val="accent1">
                      <a:lumMod val="50000"/>
                      <a:alpha val="90000"/>
                    </a:schemeClr>
                  </a:glow>
                  <a:innerShdw blurRad="50900" dist="38500" dir="13500000">
                    <a:srgbClr val="000000">
                      <a:alpha val="60000"/>
                    </a:srgbClr>
                  </a:innerShdw>
                </a:effectLst>
              </a:rPr>
              <a:t>.</a:t>
            </a:r>
            <a:endParaRPr lang="en-US" sz="6200" spc="50" dirty="0">
              <a:ln w="22987">
                <a:solidFill>
                  <a:srgbClr val="672020">
                    <a:alpha val="95000"/>
                  </a:srgbClr>
                </a:solidFill>
                <a:prstDash val="solid"/>
              </a:ln>
              <a:solidFill>
                <a:schemeClr val="accent1">
                  <a:tint val="3000"/>
                  <a:alpha val="95000"/>
                </a:schemeClr>
              </a:solidFill>
              <a:effectLst>
                <a:glow rad="50800">
                  <a:schemeClr val="accent1">
                    <a:lumMod val="50000"/>
                    <a:alpha val="90000"/>
                  </a:schemeClr>
                </a:glow>
                <a:innerShdw blurRad="50900" dist="38500" dir="13500000">
                  <a:srgbClr val="000000">
                    <a:alpha val="60000"/>
                  </a:srgbClr>
                </a:innerShdw>
              </a:effectLst>
            </a:endParaRPr>
          </a:p>
        </p:txBody>
      </p:sp>
    </p:spTree>
    <p:extLst>
      <p:ext uri="{BB962C8B-B14F-4D97-AF65-F5344CB8AC3E}">
        <p14:creationId xmlns:p14="http://schemas.microsoft.com/office/powerpoint/2010/main" val="19703300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John 20:19 NIV78</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mr-IN" sz="4800" i="1" dirty="0" smtClean="0"/>
              <a:t>…</a:t>
            </a:r>
            <a:r>
              <a:rPr lang="en-US" sz="4800" b="1" i="1" u="sng" dirty="0" smtClean="0"/>
              <a:t>Jesus </a:t>
            </a:r>
            <a:r>
              <a:rPr lang="en-US" sz="4800" b="1" i="1" u="sng" dirty="0"/>
              <a:t>came and stood</a:t>
            </a:r>
            <a:r>
              <a:rPr lang="en-US" sz="4800" i="1" u="sng" dirty="0"/>
              <a:t> </a:t>
            </a:r>
            <a:r>
              <a:rPr lang="en-US" sz="4800" b="1" i="1" u="sng" dirty="0"/>
              <a:t>among them</a:t>
            </a:r>
            <a:r>
              <a:rPr lang="en-US" sz="4800" i="1" dirty="0"/>
              <a:t> and said, </a:t>
            </a:r>
            <a:r>
              <a:rPr lang="en-US" sz="4800" i="1" dirty="0">
                <a:ln>
                  <a:solidFill>
                    <a:srgbClr val="000000"/>
                  </a:solidFill>
                </a:ln>
                <a:solidFill>
                  <a:srgbClr val="FF0000"/>
                </a:solidFill>
              </a:rPr>
              <a:t>“</a:t>
            </a:r>
            <a:r>
              <a:rPr lang="en-US" sz="4800" b="1" i="1" u="sng" dirty="0">
                <a:ln>
                  <a:solidFill>
                    <a:srgbClr val="000000"/>
                  </a:solidFill>
                </a:ln>
                <a:solidFill>
                  <a:srgbClr val="FF0000"/>
                </a:solidFill>
              </a:rPr>
              <a:t>Peace</a:t>
            </a:r>
            <a:r>
              <a:rPr lang="en-US" sz="4800" i="1" dirty="0">
                <a:ln>
                  <a:solidFill>
                    <a:srgbClr val="000000"/>
                  </a:solidFill>
                </a:ln>
                <a:solidFill>
                  <a:srgbClr val="FF0000"/>
                </a:solidFill>
              </a:rPr>
              <a:t> be with you!</a:t>
            </a:r>
            <a:r>
              <a:rPr lang="en-US" sz="4800" i="1" dirty="0" smtClean="0">
                <a:ln>
                  <a:solidFill>
                    <a:srgbClr val="000000"/>
                  </a:solidFill>
                </a:ln>
                <a:solidFill>
                  <a:srgbClr val="FF0000"/>
                </a:solidFill>
              </a:rPr>
              <a:t>”</a:t>
            </a:r>
            <a:endParaRPr lang="en-US" sz="4800" dirty="0">
              <a:ln>
                <a:solidFill>
                  <a:srgbClr val="000000"/>
                </a:solidFill>
              </a:ln>
              <a:solidFill>
                <a:srgbClr val="FF0000"/>
              </a:solidFill>
            </a:endParaRPr>
          </a:p>
        </p:txBody>
      </p:sp>
    </p:spTree>
    <p:extLst>
      <p:ext uri="{BB962C8B-B14F-4D97-AF65-F5344CB8AC3E}">
        <p14:creationId xmlns:p14="http://schemas.microsoft.com/office/powerpoint/2010/main" val="2442953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spc="50" dirty="0" smtClean="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rPr>
              <a:t>He </a:t>
            </a:r>
            <a:r>
              <a:rPr lang="en-US" sz="7200" u="sng" spc="50" dirty="0" smtClean="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rPr>
              <a:t>LOVES</a:t>
            </a:r>
            <a:r>
              <a:rPr lang="en-US" sz="7200" spc="50" dirty="0" smtClean="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rPr>
              <a:t>	=</a:t>
            </a:r>
            <a:endParaRPr lang="en-US" sz="7200" u="sng" spc="50" dirty="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endParaRPr>
          </a:p>
        </p:txBody>
      </p:sp>
      <p:sp>
        <p:nvSpPr>
          <p:cNvPr id="3" name="Subtitle 2"/>
          <p:cNvSpPr>
            <a:spLocks noGrp="1"/>
          </p:cNvSpPr>
          <p:nvPr>
            <p:ph type="subTitle" idx="1"/>
          </p:nvPr>
        </p:nvSpPr>
        <p:spPr/>
        <p:txBody>
          <a:bodyPr>
            <a:normAutofit/>
          </a:bodyPr>
          <a:lstStyle/>
          <a:p>
            <a:r>
              <a:rPr lang="en-US" sz="7200" b="1" spc="50" dirty="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He </a:t>
            </a:r>
            <a:r>
              <a:rPr lang="en-US" sz="7200" b="1" u="sng"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LIVES</a:t>
            </a:r>
            <a:r>
              <a:rPr lang="en-US" sz="7200" b="1" spc="50" dirty="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	</a:t>
            </a:r>
            <a:r>
              <a:rPr lang="en-US" sz="72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	+</a:t>
            </a:r>
            <a:endParaRPr lang="en-US" sz="7200" b="1" dirty="0">
              <a:solidFill>
                <a:srgbClr val="FFF0C9"/>
              </a:solidFill>
            </a:endParaRPr>
          </a:p>
        </p:txBody>
      </p:sp>
      <p:sp>
        <p:nvSpPr>
          <p:cNvPr id="4" name="Rectangle 3"/>
          <p:cNvSpPr/>
          <p:nvPr/>
        </p:nvSpPr>
        <p:spPr>
          <a:xfrm>
            <a:off x="685800" y="3771900"/>
            <a:ext cx="4586262" cy="1200329"/>
          </a:xfrm>
          <a:prstGeom prst="rect">
            <a:avLst/>
          </a:prstGeom>
        </p:spPr>
        <p:txBody>
          <a:bodyPr wrap="none">
            <a:spAutoFit/>
          </a:bodyPr>
          <a:lstStyle/>
          <a:p>
            <a:r>
              <a:rPr lang="en-US" sz="7200" b="1"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Our </a:t>
            </a:r>
            <a:r>
              <a:rPr lang="en-US" sz="7200" b="1" u="sng"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PEACE</a:t>
            </a:r>
            <a:r>
              <a:rPr lang="en-US" sz="7200" b="1"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a:t>
            </a:r>
            <a:endParaRPr lang="en-US" sz="7200" b="1" dirty="0">
              <a:solidFill>
                <a:srgbClr val="800000"/>
              </a:solidFill>
            </a:endParaRPr>
          </a:p>
        </p:txBody>
      </p:sp>
    </p:spTree>
    <p:extLst>
      <p:ext uri="{BB962C8B-B14F-4D97-AF65-F5344CB8AC3E}">
        <p14:creationId xmlns:p14="http://schemas.microsoft.com/office/powerpoint/2010/main" val="1029961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1 Peter 5:7 AMP</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3700" b="1" i="1" dirty="0"/>
              <a:t>Casting the whole of your care</a:t>
            </a:r>
            <a:r>
              <a:rPr lang="en-US" sz="3700" i="1" dirty="0"/>
              <a:t> [all your anxieties, all your worries, all your concerns, once and for all] </a:t>
            </a:r>
            <a:r>
              <a:rPr lang="en-US" sz="3700" b="1" i="1" u="sng" dirty="0"/>
              <a:t>on Him</a:t>
            </a:r>
            <a:r>
              <a:rPr lang="en-US" sz="3700" i="1" dirty="0"/>
              <a:t>, for </a:t>
            </a:r>
            <a:r>
              <a:rPr lang="en-US" sz="3700" b="1" i="1" u="sng" dirty="0"/>
              <a:t>He cares for you affectionately</a:t>
            </a:r>
            <a:r>
              <a:rPr lang="en-US" sz="3700" i="1" dirty="0"/>
              <a:t> and </a:t>
            </a:r>
            <a:r>
              <a:rPr lang="en-US" sz="3700" b="1" i="1" u="sng" dirty="0"/>
              <a:t>cares about you watchfully.</a:t>
            </a:r>
            <a:r>
              <a:rPr lang="en-US" sz="3700" dirty="0"/>
              <a:t> </a:t>
            </a:r>
            <a:endParaRPr lang="en-US" sz="3700" dirty="0">
              <a:solidFill>
                <a:srgbClr val="FF0000"/>
              </a:solidFill>
            </a:endParaRPr>
          </a:p>
        </p:txBody>
      </p:sp>
    </p:spTree>
    <p:extLst>
      <p:ext uri="{BB962C8B-B14F-4D97-AF65-F5344CB8AC3E}">
        <p14:creationId xmlns:p14="http://schemas.microsoft.com/office/powerpoint/2010/main" val="3968283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Romans 14:17 VOICE</a:t>
            </a:r>
            <a:endParaRPr lang="en-US" sz="4800" dirty="0">
              <a:solidFill>
                <a:srgbClr val="FFF0C9"/>
              </a:solidFill>
            </a:endParaRPr>
          </a:p>
        </p:txBody>
      </p:sp>
      <p:sp>
        <p:nvSpPr>
          <p:cNvPr id="3" name="Content Placeholder 2"/>
          <p:cNvSpPr>
            <a:spLocks noGrp="1"/>
          </p:cNvSpPr>
          <p:nvPr>
            <p:ph idx="1"/>
          </p:nvPr>
        </p:nvSpPr>
        <p:spPr>
          <a:xfrm>
            <a:off x="457200" y="1252058"/>
            <a:ext cx="8229600" cy="3548543"/>
          </a:xfrm>
        </p:spPr>
        <p:txBody>
          <a:bodyPr>
            <a:noAutofit/>
          </a:bodyPr>
          <a:lstStyle/>
          <a:p>
            <a:r>
              <a:rPr lang="en-US" sz="4000" i="1" dirty="0"/>
              <a:t>…The </a:t>
            </a:r>
            <a:r>
              <a:rPr lang="en-US" sz="4000" b="1" i="1" dirty="0"/>
              <a:t>kingdom of God</a:t>
            </a:r>
            <a:r>
              <a:rPr lang="en-US" sz="4000" i="1" dirty="0"/>
              <a:t> is not about eating and drinking. </a:t>
            </a:r>
            <a:r>
              <a:rPr lang="en-US" sz="4000" b="1" i="1" u="sng" dirty="0"/>
              <a:t>When God reigns</a:t>
            </a:r>
            <a:r>
              <a:rPr lang="en-US" sz="4000" i="1" dirty="0"/>
              <a:t>, the order of the day is </a:t>
            </a:r>
            <a:r>
              <a:rPr lang="en-US" sz="4000" b="1" i="1" dirty="0"/>
              <a:t>redeeming justice</a:t>
            </a:r>
            <a:r>
              <a:rPr lang="en-US" sz="4000" i="1" dirty="0"/>
              <a:t>, </a:t>
            </a:r>
            <a:r>
              <a:rPr lang="en-US" sz="4000" b="1" i="1" u="sng" dirty="0"/>
              <a:t>true peace</a:t>
            </a:r>
            <a:r>
              <a:rPr lang="en-US" sz="4000" i="1" dirty="0"/>
              <a:t>, and </a:t>
            </a:r>
            <a:r>
              <a:rPr lang="en-US" sz="4000" b="1" i="1" dirty="0"/>
              <a:t>joy</a:t>
            </a:r>
            <a:r>
              <a:rPr lang="en-US" sz="4000" i="1" dirty="0"/>
              <a:t> made possible by the Holy Spirit.</a:t>
            </a:r>
            <a:r>
              <a:rPr lang="en-US" sz="4000" dirty="0"/>
              <a:t> </a:t>
            </a:r>
            <a:endParaRPr lang="en-US" sz="3700" dirty="0">
              <a:solidFill>
                <a:srgbClr val="FF0000"/>
              </a:solidFill>
            </a:endParaRPr>
          </a:p>
        </p:txBody>
      </p:sp>
    </p:spTree>
    <p:extLst>
      <p:ext uri="{BB962C8B-B14F-4D97-AF65-F5344CB8AC3E}">
        <p14:creationId xmlns:p14="http://schemas.microsoft.com/office/powerpoint/2010/main" val="1467730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5" y="419776"/>
            <a:ext cx="8172703" cy="1082415"/>
          </a:xfrm>
        </p:spPr>
        <p:txBody>
          <a:bodyPr/>
          <a:lstStyle/>
          <a:p>
            <a:r>
              <a:rPr lang="en-US" sz="6000" dirty="0" smtClean="0">
                <a:solidFill>
                  <a:srgbClr val="FFE193"/>
                </a:solidFill>
              </a:rPr>
              <a:t>In 2015</a:t>
            </a:r>
            <a:r>
              <a:rPr lang="mr-IN" sz="6000" dirty="0" smtClean="0">
                <a:solidFill>
                  <a:srgbClr val="FFE193"/>
                </a:solidFill>
              </a:rPr>
              <a:t>…</a:t>
            </a:r>
            <a:endParaRPr lang="en-US" sz="6000" dirty="0">
              <a:solidFill>
                <a:srgbClr val="FFE193"/>
              </a:solidFill>
            </a:endParaRPr>
          </a:p>
        </p:txBody>
      </p:sp>
      <p:sp>
        <p:nvSpPr>
          <p:cNvPr id="4" name="Rectangle 3"/>
          <p:cNvSpPr/>
          <p:nvPr/>
        </p:nvSpPr>
        <p:spPr>
          <a:xfrm>
            <a:off x="348811" y="2257491"/>
            <a:ext cx="8595070" cy="258532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a:r>
              <a:rPr lang="en-US" sz="5400" b="1" spc="50" dirty="0">
                <a:ln w="11430"/>
                <a:solidFill>
                  <a:schemeClr val="tx2">
                    <a:lumMod val="50000"/>
                  </a:schemeClr>
                </a:solidFill>
                <a:effectLst>
                  <a:outerShdw blurRad="76200" dist="50800" dir="5400000" algn="tl" rotWithShape="0">
                    <a:srgbClr val="000000">
                      <a:alpha val="65000"/>
                    </a:srgbClr>
                  </a:outerShdw>
                </a:effectLst>
              </a:rPr>
              <a:t>We </a:t>
            </a:r>
            <a:r>
              <a:rPr lang="en-US" sz="5400" b="1" spc="50" dirty="0" smtClean="0">
                <a:ln w="11430"/>
                <a:solidFill>
                  <a:schemeClr val="tx2">
                    <a:lumMod val="50000"/>
                  </a:schemeClr>
                </a:solidFill>
                <a:effectLst>
                  <a:outerShdw blurRad="76200" dist="50800" dir="5400000" algn="tl" rotWithShape="0">
                    <a:srgbClr val="000000">
                      <a:alpha val="65000"/>
                    </a:srgbClr>
                  </a:outerShdw>
                </a:effectLst>
              </a:rPr>
              <a:t>must make the </a:t>
            </a:r>
            <a:r>
              <a:rPr lang="en-US" sz="5400" b="1" u="sng" spc="50" dirty="0" smtClean="0">
                <a:ln w="11430"/>
                <a:solidFill>
                  <a:schemeClr val="tx2">
                    <a:lumMod val="50000"/>
                  </a:schemeClr>
                </a:solidFill>
                <a:effectLst>
                  <a:outerShdw blurRad="76200" dist="50800" dir="5400000" algn="tl" rotWithShape="0">
                    <a:srgbClr val="000000">
                      <a:alpha val="65000"/>
                    </a:srgbClr>
                  </a:outerShdw>
                </a:effectLst>
              </a:rPr>
              <a:t>GLORIFICATION</a:t>
            </a:r>
            <a:r>
              <a:rPr lang="en-US" sz="5400" b="1" spc="50" dirty="0" smtClean="0">
                <a:ln w="11430"/>
                <a:solidFill>
                  <a:schemeClr val="tx2">
                    <a:lumMod val="50000"/>
                  </a:schemeClr>
                </a:solidFill>
                <a:effectLst>
                  <a:outerShdw blurRad="76200" dist="50800" dir="5400000" algn="tl" rotWithShape="0">
                    <a:srgbClr val="000000">
                      <a:alpha val="65000"/>
                    </a:srgbClr>
                  </a:outerShdw>
                </a:effectLst>
              </a:rPr>
              <a:t> of Christ our Highest </a:t>
            </a:r>
            <a:r>
              <a:rPr lang="en-US" sz="5400" b="1" u="sng" spc="50" dirty="0" smtClean="0">
                <a:ln w="11430"/>
                <a:solidFill>
                  <a:schemeClr val="tx2">
                    <a:lumMod val="50000"/>
                  </a:schemeClr>
                </a:solidFill>
                <a:effectLst>
                  <a:outerShdw blurRad="76200" dist="50800" dir="5400000" algn="tl" rotWithShape="0">
                    <a:srgbClr val="000000">
                      <a:alpha val="65000"/>
                    </a:srgbClr>
                  </a:outerShdw>
                </a:effectLst>
              </a:rPr>
              <a:t>PRIORITY</a:t>
            </a:r>
            <a:r>
              <a:rPr lang="en-US" sz="5400" b="1" spc="50" dirty="0" smtClean="0">
                <a:ln w="11430"/>
                <a:solidFill>
                  <a:schemeClr val="tx2">
                    <a:lumMod val="50000"/>
                  </a:schemeClr>
                </a:solidFill>
                <a:effectLst>
                  <a:outerShdw blurRad="76200" dist="50800" dir="5400000" algn="tl" rotWithShape="0">
                    <a:srgbClr val="000000">
                      <a:alpha val="65000"/>
                    </a:srgbClr>
                  </a:outerShdw>
                </a:effectLst>
              </a:rPr>
              <a:t>.</a:t>
            </a:r>
            <a:endParaRPr lang="en-US" sz="5400" b="1" spc="50" dirty="0">
              <a:ln w="11430"/>
              <a:solidFill>
                <a:schemeClr val="tx2">
                  <a:lumMod val="5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661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spc="50" dirty="0" smtClean="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rPr>
              <a:t>God’s </a:t>
            </a:r>
            <a:r>
              <a:rPr lang="en-US" sz="7200" u="sng" spc="50" dirty="0" smtClean="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rPr>
              <a:t>WAY</a:t>
            </a:r>
            <a:r>
              <a:rPr lang="en-US" sz="7200" spc="50" dirty="0" smtClean="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rPr>
              <a:t>	=</a:t>
            </a:r>
            <a:endParaRPr lang="en-US" sz="7200" u="sng" spc="50" dirty="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endParaRPr>
          </a:p>
        </p:txBody>
      </p:sp>
      <p:sp>
        <p:nvSpPr>
          <p:cNvPr id="3" name="Subtitle 2"/>
          <p:cNvSpPr>
            <a:spLocks noGrp="1"/>
          </p:cNvSpPr>
          <p:nvPr>
            <p:ph type="subTitle" idx="1"/>
          </p:nvPr>
        </p:nvSpPr>
        <p:spPr/>
        <p:txBody>
          <a:bodyPr>
            <a:normAutofit/>
          </a:bodyPr>
          <a:lstStyle/>
          <a:p>
            <a:r>
              <a:rPr lang="en-US" sz="72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God’s </a:t>
            </a:r>
            <a:r>
              <a:rPr lang="en-US" sz="7200" b="1" u="sng"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WILL</a:t>
            </a:r>
            <a:r>
              <a:rPr lang="en-US" sz="7200" b="1" spc="50" dirty="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	</a:t>
            </a:r>
            <a:r>
              <a:rPr lang="en-US" sz="72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	+</a:t>
            </a:r>
            <a:endParaRPr lang="en-US" sz="7200" b="1" dirty="0">
              <a:solidFill>
                <a:srgbClr val="FFF0C9"/>
              </a:solidFill>
            </a:endParaRPr>
          </a:p>
        </p:txBody>
      </p:sp>
      <p:sp>
        <p:nvSpPr>
          <p:cNvPr id="4" name="Rectangle 3"/>
          <p:cNvSpPr/>
          <p:nvPr/>
        </p:nvSpPr>
        <p:spPr>
          <a:xfrm>
            <a:off x="685800" y="3771900"/>
            <a:ext cx="7861096" cy="1200329"/>
          </a:xfrm>
          <a:prstGeom prst="rect">
            <a:avLst/>
          </a:prstGeom>
        </p:spPr>
        <p:txBody>
          <a:bodyPr wrap="none">
            <a:spAutoFit/>
          </a:bodyPr>
          <a:lstStyle/>
          <a:p>
            <a:r>
              <a:rPr lang="en-US" sz="7200" b="1"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And We’ll Be </a:t>
            </a:r>
            <a:r>
              <a:rPr lang="en-US" sz="7200" b="1" u="sng"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OKAY</a:t>
            </a:r>
            <a:r>
              <a:rPr lang="en-US" sz="7200" b="1"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a:t>
            </a:r>
            <a:endParaRPr lang="en-US" sz="7200" b="1" dirty="0">
              <a:solidFill>
                <a:srgbClr val="800000"/>
              </a:solidFill>
            </a:endParaRPr>
          </a:p>
        </p:txBody>
      </p:sp>
    </p:spTree>
    <p:extLst>
      <p:ext uri="{BB962C8B-B14F-4D97-AF65-F5344CB8AC3E}">
        <p14:creationId xmlns:p14="http://schemas.microsoft.com/office/powerpoint/2010/main" val="3143201234"/>
      </p:ext>
    </p:extLst>
  </p:cSld>
  <p:clrMapOvr>
    <a:masterClrMapping/>
  </p:clrMapOvr>
  <mc:AlternateContent xmlns:mc="http://schemas.openxmlformats.org/markup-compatibility/2006" xmlns:p14="http://schemas.microsoft.com/office/powerpoint/2010/main">
    <mc:Choice Requires="p14">
      <p:transition spd="slow" p14:dur="2200">
        <p:wipe dir="r"/>
      </p:transition>
    </mc:Choice>
    <mc:Fallback xmlns="">
      <p:transition xmlns:p14="http://schemas.microsoft.com/office/powerpoint/2010/main" spd="slow">
        <p:wipe dir="r"/>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Colossians 3:15 NKJV</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800" i="1" dirty="0"/>
              <a:t>…Let the </a:t>
            </a:r>
            <a:r>
              <a:rPr lang="en-US" sz="4800" b="1" i="1" u="sng" dirty="0"/>
              <a:t>peace of God</a:t>
            </a:r>
            <a:r>
              <a:rPr lang="en-US" sz="4800" i="1" dirty="0"/>
              <a:t> </a:t>
            </a:r>
            <a:r>
              <a:rPr lang="en-US" sz="4800" b="1" i="1" u="sng" dirty="0"/>
              <a:t>rule</a:t>
            </a:r>
            <a:r>
              <a:rPr lang="en-US" sz="4800" i="1" dirty="0"/>
              <a:t> in your hearts…</a:t>
            </a:r>
            <a:r>
              <a:rPr lang="en-US" sz="4800" dirty="0"/>
              <a:t> </a:t>
            </a:r>
            <a:endParaRPr lang="en-US" sz="4800" dirty="0">
              <a:ln>
                <a:solidFill>
                  <a:srgbClr val="000000"/>
                </a:solidFill>
              </a:ln>
              <a:solidFill>
                <a:srgbClr val="FF0000"/>
              </a:solidFill>
            </a:endParaRPr>
          </a:p>
        </p:txBody>
      </p:sp>
    </p:spTree>
    <p:extLst>
      <p:ext uri="{BB962C8B-B14F-4D97-AF65-F5344CB8AC3E}">
        <p14:creationId xmlns:p14="http://schemas.microsoft.com/office/powerpoint/2010/main" val="80956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699" y="1368320"/>
            <a:ext cx="8407247" cy="1938992"/>
          </a:xfrm>
          <a:prstGeom prst="rect">
            <a:avLst/>
          </a:prstGeom>
          <a:noFill/>
        </p:spPr>
        <p:txBody>
          <a:bodyPr wrap="square" rtlCol="0">
            <a:spAutoFit/>
          </a:bodyPr>
          <a:lstStyle/>
          <a:p>
            <a:pPr marL="1143000" indent="-1143000">
              <a:buFont typeface="+mj-lt"/>
              <a:buAutoNum type="alphaLcParenR"/>
            </a:pPr>
            <a:r>
              <a:rPr lang="en-US" sz="6000" b="1" u="sng" dirty="0" smtClean="0">
                <a:solidFill>
                  <a:schemeClr val="accent6">
                    <a:lumMod val="50000"/>
                  </a:schemeClr>
                </a:solidFill>
              </a:rPr>
              <a:t>INHERITANCE</a:t>
            </a:r>
          </a:p>
          <a:p>
            <a:endParaRPr lang="en-US" sz="6000" b="1" u="sng" dirty="0">
              <a:solidFill>
                <a:schemeClr val="accent6">
                  <a:lumMod val="50000"/>
                </a:schemeClr>
              </a:solidFill>
              <a:effectLst>
                <a:reflection stA="75000" endPos="67000" dist="12700" dir="5400000" sy="-100000" algn="bl" rotWithShape="0"/>
              </a:effectLst>
            </a:endParaRPr>
          </a:p>
        </p:txBody>
      </p:sp>
      <p:sp>
        <p:nvSpPr>
          <p:cNvPr id="3" name="Rectangle 2"/>
          <p:cNvSpPr/>
          <p:nvPr/>
        </p:nvSpPr>
        <p:spPr>
          <a:xfrm>
            <a:off x="366699" y="79719"/>
            <a:ext cx="4335392" cy="954107"/>
          </a:xfrm>
          <a:prstGeom prst="rect">
            <a:avLst/>
          </a:prstGeom>
        </p:spPr>
        <p:txBody>
          <a:bodyPr wrap="none">
            <a:spAutoFit/>
          </a:bodyPr>
          <a:lstStyle/>
          <a:p>
            <a:r>
              <a:rPr lang="en-US" sz="5600" dirty="0" smtClean="0">
                <a:solidFill>
                  <a:schemeClr val="accent2">
                    <a:lumMod val="20000"/>
                    <a:lumOff val="80000"/>
                  </a:schemeClr>
                </a:solidFill>
              </a:rPr>
              <a:t>Peace is Our</a:t>
            </a:r>
            <a:r>
              <a:rPr lang="is-IS" sz="5600" dirty="0" smtClean="0">
                <a:solidFill>
                  <a:schemeClr val="accent2">
                    <a:lumMod val="20000"/>
                    <a:lumOff val="80000"/>
                  </a:schemeClr>
                </a:solidFill>
              </a:rPr>
              <a:t>…</a:t>
            </a:r>
            <a:endParaRPr lang="en-US" sz="5600" dirty="0">
              <a:solidFill>
                <a:schemeClr val="accent2">
                  <a:lumMod val="20000"/>
                  <a:lumOff val="80000"/>
                </a:schemeClr>
              </a:solidFill>
            </a:endParaRPr>
          </a:p>
        </p:txBody>
      </p:sp>
    </p:spTree>
    <p:extLst>
      <p:ext uri="{BB962C8B-B14F-4D97-AF65-F5344CB8AC3E}">
        <p14:creationId xmlns:p14="http://schemas.microsoft.com/office/powerpoint/2010/main" val="5093361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John 14:27 NIV</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400" b="1" i="1" u="sng" dirty="0" smtClean="0">
                <a:solidFill>
                  <a:srgbClr val="FF0000"/>
                </a:solidFill>
              </a:rPr>
              <a:t>Peace </a:t>
            </a:r>
            <a:r>
              <a:rPr lang="en-US" sz="4400" b="1" i="1" u="sng" dirty="0">
                <a:solidFill>
                  <a:srgbClr val="FF0000"/>
                </a:solidFill>
              </a:rPr>
              <a:t>I leave with you; my peace I give </a:t>
            </a:r>
            <a:r>
              <a:rPr lang="en-US" sz="4400" b="1" i="1" u="sng" dirty="0" smtClean="0">
                <a:solidFill>
                  <a:srgbClr val="FF0000"/>
                </a:solidFill>
              </a:rPr>
              <a:t>you</a:t>
            </a:r>
            <a:r>
              <a:rPr lang="mr-IN" sz="4400" i="1" dirty="0" smtClean="0">
                <a:solidFill>
                  <a:srgbClr val="FF0000"/>
                </a:solidFill>
              </a:rPr>
              <a:t>…</a:t>
            </a:r>
            <a:endParaRPr lang="en-US" sz="4400" dirty="0">
              <a:solidFill>
                <a:srgbClr val="FF0000"/>
              </a:solidFill>
            </a:endParaRPr>
          </a:p>
        </p:txBody>
      </p:sp>
    </p:spTree>
    <p:extLst>
      <p:ext uri="{BB962C8B-B14F-4D97-AF65-F5344CB8AC3E}">
        <p14:creationId xmlns:p14="http://schemas.microsoft.com/office/powerpoint/2010/main" val="1922544158"/>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Philippians 4:6 NKJV</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400" i="1" dirty="0" smtClean="0"/>
              <a:t>Be </a:t>
            </a:r>
            <a:r>
              <a:rPr lang="en-US" sz="4400" i="1" u="sng" dirty="0"/>
              <a:t>anxious for nothing</a:t>
            </a:r>
            <a:r>
              <a:rPr lang="en-US" sz="4400" i="1" dirty="0"/>
              <a:t>, but in everything by </a:t>
            </a:r>
            <a:r>
              <a:rPr lang="en-US" sz="4400" i="1" u="sng" dirty="0"/>
              <a:t>prayer</a:t>
            </a:r>
            <a:r>
              <a:rPr lang="en-US" sz="4400" i="1" dirty="0"/>
              <a:t> and </a:t>
            </a:r>
            <a:r>
              <a:rPr lang="en-US" sz="4400" i="1" u="sng" dirty="0"/>
              <a:t>supplication</a:t>
            </a:r>
            <a:r>
              <a:rPr lang="en-US" sz="4400" i="1" dirty="0"/>
              <a:t>, with </a:t>
            </a:r>
            <a:r>
              <a:rPr lang="en-US" sz="4400" i="1" u="sng" dirty="0"/>
              <a:t>thanksgiving</a:t>
            </a:r>
            <a:r>
              <a:rPr lang="en-US" sz="4400" i="1" dirty="0"/>
              <a:t>, let your </a:t>
            </a:r>
            <a:r>
              <a:rPr lang="en-US" sz="4400" i="1" u="sng" dirty="0"/>
              <a:t>requests</a:t>
            </a:r>
            <a:r>
              <a:rPr lang="en-US" sz="4400" i="1" dirty="0"/>
              <a:t> be made known to God; </a:t>
            </a:r>
            <a:endParaRPr lang="en-US" sz="4400" dirty="0"/>
          </a:p>
        </p:txBody>
      </p:sp>
    </p:spTree>
    <p:extLst>
      <p:ext uri="{BB962C8B-B14F-4D97-AF65-F5344CB8AC3E}">
        <p14:creationId xmlns:p14="http://schemas.microsoft.com/office/powerpoint/2010/main" val="1519485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Philippians 4:7 NKJV</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800" i="1" dirty="0" smtClean="0"/>
              <a:t>And </a:t>
            </a:r>
            <a:r>
              <a:rPr lang="en-US" sz="4800" i="1" dirty="0"/>
              <a:t>the </a:t>
            </a:r>
            <a:r>
              <a:rPr lang="en-US" sz="4800" b="1" i="1" u="sng" dirty="0"/>
              <a:t>peace of God, which surpasses all understanding</a:t>
            </a:r>
            <a:r>
              <a:rPr lang="en-US" sz="4800" i="1" dirty="0"/>
              <a:t>, will </a:t>
            </a:r>
            <a:r>
              <a:rPr lang="en-US" sz="4800" b="1" i="1" u="sng" dirty="0"/>
              <a:t>guard</a:t>
            </a:r>
            <a:r>
              <a:rPr lang="en-US" sz="4800" i="1" dirty="0"/>
              <a:t> your </a:t>
            </a:r>
            <a:r>
              <a:rPr lang="en-US" sz="4800" i="1" u="sng" dirty="0"/>
              <a:t>hearts</a:t>
            </a:r>
            <a:r>
              <a:rPr lang="en-US" sz="4800" i="1" dirty="0"/>
              <a:t> and </a:t>
            </a:r>
            <a:r>
              <a:rPr lang="en-US" sz="4800" i="1" u="sng" dirty="0"/>
              <a:t>minds</a:t>
            </a:r>
            <a:r>
              <a:rPr lang="en-US" sz="4800" i="1" dirty="0"/>
              <a:t> through Christ Jesus.</a:t>
            </a:r>
            <a:endParaRPr lang="en-US" sz="4800" dirty="0"/>
          </a:p>
        </p:txBody>
      </p:sp>
    </p:spTree>
    <p:extLst>
      <p:ext uri="{BB962C8B-B14F-4D97-AF65-F5344CB8AC3E}">
        <p14:creationId xmlns:p14="http://schemas.microsoft.com/office/powerpoint/2010/main" val="3364911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699" y="1368320"/>
            <a:ext cx="8407247" cy="2862322"/>
          </a:xfrm>
          <a:prstGeom prst="rect">
            <a:avLst/>
          </a:prstGeom>
          <a:noFill/>
        </p:spPr>
        <p:txBody>
          <a:bodyPr wrap="square" rtlCol="0">
            <a:spAutoFit/>
          </a:bodyPr>
          <a:lstStyle/>
          <a:p>
            <a:pPr marL="1143000" indent="-1143000">
              <a:buFont typeface="+mj-lt"/>
              <a:buAutoNum type="alphaLcParenR"/>
            </a:pPr>
            <a:r>
              <a:rPr lang="en-US" sz="6000" b="1" u="sng" dirty="0" smtClean="0">
                <a:solidFill>
                  <a:schemeClr val="accent6">
                    <a:lumMod val="50000"/>
                  </a:schemeClr>
                </a:solidFill>
              </a:rPr>
              <a:t>INHERITANCE</a:t>
            </a:r>
          </a:p>
          <a:p>
            <a:pPr marL="1143000" indent="-1143000">
              <a:buFont typeface="+mj-lt"/>
              <a:buAutoNum type="alphaLcParenR"/>
            </a:pPr>
            <a:r>
              <a:rPr lang="en-US" sz="6000" b="1" u="sng" dirty="0" smtClean="0">
                <a:solidFill>
                  <a:schemeClr val="accent6">
                    <a:lumMod val="50000"/>
                  </a:schemeClr>
                </a:solidFill>
              </a:rPr>
              <a:t>RESPONSIBILITY</a:t>
            </a:r>
          </a:p>
          <a:p>
            <a:endParaRPr lang="en-US" sz="6000" b="1" u="sng" dirty="0">
              <a:solidFill>
                <a:schemeClr val="accent6">
                  <a:lumMod val="50000"/>
                </a:schemeClr>
              </a:solidFill>
              <a:effectLst>
                <a:reflection stA="75000" endPos="67000" dist="12700" dir="5400000" sy="-100000" algn="bl" rotWithShape="0"/>
              </a:effectLst>
            </a:endParaRPr>
          </a:p>
        </p:txBody>
      </p:sp>
      <p:sp>
        <p:nvSpPr>
          <p:cNvPr id="3" name="Rectangle 2"/>
          <p:cNvSpPr/>
          <p:nvPr/>
        </p:nvSpPr>
        <p:spPr>
          <a:xfrm>
            <a:off x="366699" y="79719"/>
            <a:ext cx="4335392" cy="954107"/>
          </a:xfrm>
          <a:prstGeom prst="rect">
            <a:avLst/>
          </a:prstGeom>
        </p:spPr>
        <p:txBody>
          <a:bodyPr wrap="none">
            <a:spAutoFit/>
          </a:bodyPr>
          <a:lstStyle/>
          <a:p>
            <a:r>
              <a:rPr lang="en-US" sz="5600" dirty="0" smtClean="0">
                <a:solidFill>
                  <a:schemeClr val="accent2">
                    <a:lumMod val="20000"/>
                    <a:lumOff val="80000"/>
                  </a:schemeClr>
                </a:solidFill>
              </a:rPr>
              <a:t>Peace is Our</a:t>
            </a:r>
            <a:r>
              <a:rPr lang="is-IS" sz="5600" dirty="0" smtClean="0">
                <a:solidFill>
                  <a:schemeClr val="accent2">
                    <a:lumMod val="20000"/>
                    <a:lumOff val="80000"/>
                  </a:schemeClr>
                </a:solidFill>
              </a:rPr>
              <a:t>…</a:t>
            </a:r>
            <a:endParaRPr lang="en-US" sz="5600" dirty="0">
              <a:solidFill>
                <a:schemeClr val="accent2">
                  <a:lumMod val="20000"/>
                  <a:lumOff val="80000"/>
                </a:schemeClr>
              </a:solidFill>
            </a:endParaRPr>
          </a:p>
        </p:txBody>
      </p:sp>
    </p:spTree>
    <p:extLst>
      <p:ext uri="{BB962C8B-B14F-4D97-AF65-F5344CB8AC3E}">
        <p14:creationId xmlns:p14="http://schemas.microsoft.com/office/powerpoint/2010/main" val="28286457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16586"/>
            <a:ext cx="8445500" cy="939546"/>
          </a:xfrm>
        </p:spPr>
        <p:txBody>
          <a:bodyPr>
            <a:normAutofit/>
          </a:bodyPr>
          <a:lstStyle/>
          <a:p>
            <a:r>
              <a:rPr lang="en-US" sz="4800" dirty="0" smtClean="0">
                <a:solidFill>
                  <a:schemeClr val="accent1">
                    <a:lumMod val="20000"/>
                    <a:lumOff val="80000"/>
                  </a:schemeClr>
                </a:solidFill>
              </a:rPr>
              <a:t>Romans 15:13 NIV</a:t>
            </a:r>
            <a:endParaRPr lang="en-US" sz="4800" dirty="0">
              <a:solidFill>
                <a:schemeClr val="accent1">
                  <a:lumMod val="20000"/>
                  <a:lumOff val="80000"/>
                </a:schemeClr>
              </a:solidFill>
            </a:endParaRPr>
          </a:p>
        </p:txBody>
      </p:sp>
      <p:sp>
        <p:nvSpPr>
          <p:cNvPr id="3" name="Content Placeholder 2"/>
          <p:cNvSpPr>
            <a:spLocks noGrp="1"/>
          </p:cNvSpPr>
          <p:nvPr>
            <p:ph idx="1"/>
          </p:nvPr>
        </p:nvSpPr>
        <p:spPr>
          <a:xfrm>
            <a:off x="241300" y="1331394"/>
            <a:ext cx="8572500" cy="3469207"/>
          </a:xfrm>
        </p:spPr>
        <p:txBody>
          <a:bodyPr>
            <a:noAutofit/>
          </a:bodyPr>
          <a:lstStyle/>
          <a:p>
            <a:r>
              <a:rPr lang="en-US" sz="4400" i="1" dirty="0"/>
              <a:t>May the </a:t>
            </a:r>
            <a:r>
              <a:rPr lang="en-US" sz="4400" b="1" i="1" u="sng" dirty="0"/>
              <a:t>God of hope</a:t>
            </a:r>
            <a:r>
              <a:rPr lang="en-US" sz="4400" i="1" dirty="0"/>
              <a:t> fill you with all </a:t>
            </a:r>
            <a:r>
              <a:rPr lang="en-US" sz="4400" b="1" i="1" dirty="0"/>
              <a:t>joy</a:t>
            </a:r>
            <a:r>
              <a:rPr lang="en-US" sz="4400" i="1" dirty="0"/>
              <a:t> and </a:t>
            </a:r>
            <a:r>
              <a:rPr lang="en-US" sz="4400" b="1" i="1" u="sng" dirty="0"/>
              <a:t>peace</a:t>
            </a:r>
            <a:r>
              <a:rPr lang="en-US" sz="4400" i="1" dirty="0"/>
              <a:t> </a:t>
            </a:r>
            <a:r>
              <a:rPr lang="en-US" sz="4400" b="1" i="1" dirty="0"/>
              <a:t>as you </a:t>
            </a:r>
            <a:r>
              <a:rPr lang="en-US" sz="4400" b="1" i="1" u="sng" dirty="0"/>
              <a:t>trust</a:t>
            </a:r>
            <a:r>
              <a:rPr lang="en-US" sz="4400" b="1" i="1" dirty="0"/>
              <a:t> in him</a:t>
            </a:r>
            <a:r>
              <a:rPr lang="en-US" sz="4400" i="1" dirty="0"/>
              <a:t>, so that you may </a:t>
            </a:r>
            <a:r>
              <a:rPr lang="en-US" sz="4400" b="1" i="1" u="sng" dirty="0"/>
              <a:t>overflow</a:t>
            </a:r>
            <a:r>
              <a:rPr lang="en-US" sz="4400" i="1" dirty="0"/>
              <a:t> with </a:t>
            </a:r>
            <a:r>
              <a:rPr lang="en-US" sz="4400" b="1" i="1" dirty="0"/>
              <a:t>hope</a:t>
            </a:r>
            <a:r>
              <a:rPr lang="en-US" sz="4400" i="1" dirty="0"/>
              <a:t> by the </a:t>
            </a:r>
            <a:r>
              <a:rPr lang="en-US" sz="4400" b="1" i="1" dirty="0"/>
              <a:t>power</a:t>
            </a:r>
            <a:r>
              <a:rPr lang="en-US" sz="4400" i="1" dirty="0"/>
              <a:t> of the </a:t>
            </a:r>
            <a:r>
              <a:rPr lang="en-US" sz="4400" b="1" i="1" dirty="0"/>
              <a:t>Holy Spirit</a:t>
            </a:r>
            <a:r>
              <a:rPr lang="en-US" sz="4400" i="1" dirty="0"/>
              <a:t>.</a:t>
            </a:r>
            <a:r>
              <a:rPr lang="en-US" sz="4400" dirty="0"/>
              <a:t> </a:t>
            </a:r>
          </a:p>
        </p:txBody>
      </p:sp>
    </p:spTree>
    <p:extLst>
      <p:ext uri="{BB962C8B-B14F-4D97-AF65-F5344CB8AC3E}">
        <p14:creationId xmlns:p14="http://schemas.microsoft.com/office/powerpoint/2010/main" val="31946318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Matthew 5:9 NIV</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800" b="1" i="1" dirty="0" smtClean="0">
                <a:ln>
                  <a:solidFill>
                    <a:schemeClr val="tx1">
                      <a:alpha val="94000"/>
                    </a:schemeClr>
                  </a:solidFill>
                </a:ln>
                <a:solidFill>
                  <a:srgbClr val="FF0000"/>
                </a:solidFill>
              </a:rPr>
              <a:t>Blessed </a:t>
            </a:r>
            <a:r>
              <a:rPr lang="en-US" sz="4800" b="1" i="1" dirty="0">
                <a:ln>
                  <a:solidFill>
                    <a:schemeClr val="tx1">
                      <a:alpha val="94000"/>
                    </a:schemeClr>
                  </a:solidFill>
                </a:ln>
                <a:solidFill>
                  <a:srgbClr val="FF0000"/>
                </a:solidFill>
              </a:rPr>
              <a:t>are the peacemakers, for they will be called </a:t>
            </a:r>
            <a:r>
              <a:rPr lang="en-US" sz="4800" b="1" i="1" u="sng" dirty="0" smtClean="0">
                <a:ln>
                  <a:solidFill>
                    <a:schemeClr val="tx1">
                      <a:alpha val="94000"/>
                    </a:schemeClr>
                  </a:solidFill>
                </a:ln>
                <a:solidFill>
                  <a:srgbClr val="FF0000"/>
                </a:solidFill>
              </a:rPr>
              <a:t>children </a:t>
            </a:r>
            <a:r>
              <a:rPr lang="en-US" sz="4800" b="1" i="1" u="sng" dirty="0">
                <a:ln>
                  <a:solidFill>
                    <a:schemeClr val="tx1">
                      <a:alpha val="94000"/>
                    </a:schemeClr>
                  </a:solidFill>
                </a:ln>
                <a:solidFill>
                  <a:srgbClr val="FF0000"/>
                </a:solidFill>
              </a:rPr>
              <a:t>of God</a:t>
            </a:r>
            <a:r>
              <a:rPr lang="en-US" sz="4800" b="1" i="1" dirty="0">
                <a:ln>
                  <a:solidFill>
                    <a:schemeClr val="tx1">
                      <a:alpha val="94000"/>
                    </a:schemeClr>
                  </a:solidFill>
                </a:ln>
                <a:solidFill>
                  <a:srgbClr val="FF0000"/>
                </a:solidFill>
              </a:rPr>
              <a:t>.</a:t>
            </a:r>
            <a:endParaRPr lang="en-US" sz="4800" dirty="0">
              <a:ln>
                <a:solidFill>
                  <a:schemeClr val="tx1">
                    <a:alpha val="94000"/>
                  </a:schemeClr>
                </a:solidFill>
              </a:ln>
              <a:solidFill>
                <a:srgbClr val="FF0000"/>
              </a:solidFill>
            </a:endParaRPr>
          </a:p>
        </p:txBody>
      </p:sp>
    </p:spTree>
    <p:extLst>
      <p:ext uri="{BB962C8B-B14F-4D97-AF65-F5344CB8AC3E}">
        <p14:creationId xmlns:p14="http://schemas.microsoft.com/office/powerpoint/2010/main" val="4186645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Romans 12:18 NIV</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mr-IN" sz="4800" i="1" dirty="0" smtClean="0"/>
              <a:t>…</a:t>
            </a:r>
            <a:r>
              <a:rPr lang="en-US" sz="4800" b="1" i="1" u="sng" dirty="0" smtClean="0"/>
              <a:t>As far as it depends on you</a:t>
            </a:r>
            <a:r>
              <a:rPr lang="en-US" sz="4800" i="1" u="sng" dirty="0" smtClean="0"/>
              <a:t>, </a:t>
            </a:r>
            <a:r>
              <a:rPr lang="en-US" sz="4800" i="1" dirty="0" smtClean="0"/>
              <a:t>live at </a:t>
            </a:r>
            <a:r>
              <a:rPr lang="en-US" sz="4800" b="1" i="1" u="sng" dirty="0" smtClean="0"/>
              <a:t>peace</a:t>
            </a:r>
            <a:r>
              <a:rPr lang="en-US" sz="4800" i="1" dirty="0" smtClean="0"/>
              <a:t> </a:t>
            </a:r>
            <a:r>
              <a:rPr lang="en-US" sz="4800" i="1" dirty="0"/>
              <a:t>with </a:t>
            </a:r>
            <a:r>
              <a:rPr lang="en-US" sz="4800" b="1" i="1" u="sng" dirty="0"/>
              <a:t>everyone</a:t>
            </a:r>
            <a:r>
              <a:rPr lang="en-US" sz="4800" i="1" dirty="0"/>
              <a:t>.</a:t>
            </a:r>
            <a:r>
              <a:rPr lang="en-US" sz="4800" dirty="0"/>
              <a:t> </a:t>
            </a:r>
            <a:endParaRPr lang="en-US" sz="4500" dirty="0"/>
          </a:p>
        </p:txBody>
      </p:sp>
    </p:spTree>
    <p:extLst>
      <p:ext uri="{BB962C8B-B14F-4D97-AF65-F5344CB8AC3E}">
        <p14:creationId xmlns:p14="http://schemas.microsoft.com/office/powerpoint/2010/main" val="447237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5" y="419776"/>
            <a:ext cx="8172703" cy="1082415"/>
          </a:xfrm>
        </p:spPr>
        <p:txBody>
          <a:bodyPr/>
          <a:lstStyle/>
          <a:p>
            <a:r>
              <a:rPr lang="en-US" sz="6000" dirty="0" smtClean="0">
                <a:solidFill>
                  <a:schemeClr val="accent1">
                    <a:lumMod val="40000"/>
                    <a:lumOff val="60000"/>
                  </a:schemeClr>
                </a:solidFill>
              </a:rPr>
              <a:t>In 2016</a:t>
            </a:r>
            <a:r>
              <a:rPr lang="mr-IN" sz="6000" dirty="0" smtClean="0">
                <a:solidFill>
                  <a:schemeClr val="accent1">
                    <a:lumMod val="40000"/>
                    <a:lumOff val="60000"/>
                  </a:schemeClr>
                </a:solidFill>
              </a:rPr>
              <a:t>…</a:t>
            </a:r>
            <a:endParaRPr lang="en-US" sz="6000" dirty="0">
              <a:solidFill>
                <a:schemeClr val="accent1">
                  <a:lumMod val="40000"/>
                  <a:lumOff val="60000"/>
                </a:schemeClr>
              </a:solidFill>
            </a:endParaRPr>
          </a:p>
        </p:txBody>
      </p:sp>
      <p:sp>
        <p:nvSpPr>
          <p:cNvPr id="4" name="Rectangle 3"/>
          <p:cNvSpPr/>
          <p:nvPr/>
        </p:nvSpPr>
        <p:spPr>
          <a:xfrm>
            <a:off x="348811" y="2257491"/>
            <a:ext cx="8595070" cy="258532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a:r>
              <a:rPr lang="en-US" sz="5400" b="1" spc="50" dirty="0">
                <a:ln w="11430"/>
                <a:solidFill>
                  <a:schemeClr val="tx2">
                    <a:lumMod val="50000"/>
                  </a:schemeClr>
                </a:solidFill>
                <a:effectLst>
                  <a:outerShdw blurRad="76200" dist="50800" dir="5400000" algn="tl" rotWithShape="0">
                    <a:srgbClr val="000000">
                      <a:alpha val="65000"/>
                    </a:srgbClr>
                  </a:outerShdw>
                </a:effectLst>
              </a:rPr>
              <a:t>We </a:t>
            </a:r>
            <a:r>
              <a:rPr lang="en-US" sz="5400" b="1" spc="50" dirty="0" smtClean="0">
                <a:ln w="11430"/>
                <a:solidFill>
                  <a:schemeClr val="tx2">
                    <a:lumMod val="50000"/>
                  </a:schemeClr>
                </a:solidFill>
                <a:effectLst>
                  <a:outerShdw blurRad="76200" dist="50800" dir="5400000" algn="tl" rotWithShape="0">
                    <a:srgbClr val="000000">
                      <a:alpha val="65000"/>
                    </a:srgbClr>
                  </a:outerShdw>
                </a:effectLst>
              </a:rPr>
              <a:t>must make the Gospel of the </a:t>
            </a:r>
            <a:r>
              <a:rPr lang="en-US" sz="5400" b="1" u="sng" spc="50" dirty="0" smtClean="0">
                <a:ln w="11430"/>
                <a:solidFill>
                  <a:schemeClr val="tx2">
                    <a:lumMod val="50000"/>
                  </a:schemeClr>
                </a:solidFill>
                <a:effectLst>
                  <a:outerShdw blurRad="76200" dist="50800" dir="5400000" algn="tl" rotWithShape="0">
                    <a:srgbClr val="000000">
                      <a:alpha val="65000"/>
                    </a:srgbClr>
                  </a:outerShdw>
                </a:effectLst>
              </a:rPr>
              <a:t>MINISTRY</a:t>
            </a:r>
            <a:r>
              <a:rPr lang="en-US" sz="5400" b="1" spc="50" dirty="0" smtClean="0">
                <a:ln w="11430"/>
                <a:solidFill>
                  <a:schemeClr val="tx2">
                    <a:lumMod val="50000"/>
                  </a:schemeClr>
                </a:solidFill>
                <a:effectLst>
                  <a:outerShdw blurRad="76200" dist="50800" dir="5400000" algn="tl" rotWithShape="0">
                    <a:srgbClr val="000000">
                      <a:alpha val="65000"/>
                    </a:srgbClr>
                  </a:outerShdw>
                </a:effectLst>
              </a:rPr>
              <a:t> of Christ our Sacred </a:t>
            </a:r>
            <a:r>
              <a:rPr lang="en-US" sz="5400" b="1" u="sng" spc="50" dirty="0" smtClean="0">
                <a:ln w="11430"/>
                <a:solidFill>
                  <a:schemeClr val="tx2">
                    <a:lumMod val="50000"/>
                  </a:schemeClr>
                </a:solidFill>
                <a:effectLst>
                  <a:outerShdw blurRad="76200" dist="50800" dir="5400000" algn="tl" rotWithShape="0">
                    <a:srgbClr val="000000">
                      <a:alpha val="65000"/>
                    </a:srgbClr>
                  </a:outerShdw>
                </a:effectLst>
              </a:rPr>
              <a:t>MISSION</a:t>
            </a:r>
            <a:r>
              <a:rPr lang="en-US" sz="5400" b="1" spc="50" dirty="0" smtClean="0">
                <a:ln w="11430"/>
                <a:solidFill>
                  <a:schemeClr val="tx2">
                    <a:lumMod val="50000"/>
                  </a:schemeClr>
                </a:solidFill>
                <a:effectLst>
                  <a:outerShdw blurRad="76200" dist="50800" dir="5400000" algn="tl" rotWithShape="0">
                    <a:srgbClr val="000000">
                      <a:alpha val="65000"/>
                    </a:srgbClr>
                  </a:outerShdw>
                </a:effectLst>
              </a:rPr>
              <a:t>.</a:t>
            </a:r>
            <a:endParaRPr lang="en-US" sz="5400" b="1" spc="50" dirty="0">
              <a:ln w="11430"/>
              <a:solidFill>
                <a:schemeClr val="tx2">
                  <a:lumMod val="5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61043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1 Peter 3:8 NIV</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600" i="1" dirty="0" smtClean="0"/>
              <a:t>Finally</a:t>
            </a:r>
            <a:r>
              <a:rPr lang="en-US" sz="4600" i="1" dirty="0"/>
              <a:t>, all of you, </a:t>
            </a:r>
            <a:r>
              <a:rPr lang="en-US" sz="4600" b="1" i="1" u="sng" dirty="0"/>
              <a:t>live in harmony with one another</a:t>
            </a:r>
            <a:r>
              <a:rPr lang="en-US" sz="4600" i="1" dirty="0"/>
              <a:t>; be </a:t>
            </a:r>
            <a:r>
              <a:rPr lang="en-US" sz="4600" i="1" u="sng" dirty="0"/>
              <a:t>sympathetic</a:t>
            </a:r>
            <a:r>
              <a:rPr lang="en-US" sz="4600" i="1" dirty="0"/>
              <a:t>, </a:t>
            </a:r>
            <a:r>
              <a:rPr lang="en-US" sz="4600" i="1" u="sng" dirty="0"/>
              <a:t>love</a:t>
            </a:r>
            <a:r>
              <a:rPr lang="en-US" sz="4600" i="1" dirty="0"/>
              <a:t> as brothers, be </a:t>
            </a:r>
            <a:r>
              <a:rPr lang="en-US" sz="4600" i="1" u="sng" dirty="0"/>
              <a:t>compassionate</a:t>
            </a:r>
            <a:r>
              <a:rPr lang="en-US" sz="4600" i="1" dirty="0"/>
              <a:t> and </a:t>
            </a:r>
            <a:r>
              <a:rPr lang="en-US" sz="4600" i="1" u="sng" dirty="0"/>
              <a:t>humble</a:t>
            </a:r>
            <a:r>
              <a:rPr lang="en-US" sz="4600" i="1" dirty="0"/>
              <a:t>. </a:t>
            </a:r>
            <a:endParaRPr lang="en-US" sz="4600" dirty="0"/>
          </a:p>
        </p:txBody>
      </p:sp>
    </p:spTree>
    <p:extLst>
      <p:ext uri="{BB962C8B-B14F-4D97-AF65-F5344CB8AC3E}">
        <p14:creationId xmlns:p14="http://schemas.microsoft.com/office/powerpoint/2010/main" val="3930008514"/>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1 Peter 3:9 NIV</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400" i="1" dirty="0" smtClean="0"/>
              <a:t>Do </a:t>
            </a:r>
            <a:r>
              <a:rPr lang="en-US" sz="4400" i="1" dirty="0"/>
              <a:t>not repay evil with evil or insult with insult, but with blessing, because </a:t>
            </a:r>
            <a:r>
              <a:rPr lang="en-US" sz="4400" b="1" i="1" u="sng" dirty="0"/>
              <a:t>to this you were called</a:t>
            </a:r>
            <a:r>
              <a:rPr lang="en-US" sz="4400" b="1" i="1" dirty="0"/>
              <a:t> </a:t>
            </a:r>
            <a:r>
              <a:rPr lang="en-US" sz="4400" i="1" dirty="0"/>
              <a:t>so that you may inherit a blessing.</a:t>
            </a:r>
            <a:endParaRPr lang="en-US" sz="4400" dirty="0"/>
          </a:p>
        </p:txBody>
      </p:sp>
    </p:spTree>
    <p:extLst>
      <p:ext uri="{BB962C8B-B14F-4D97-AF65-F5344CB8AC3E}">
        <p14:creationId xmlns:p14="http://schemas.microsoft.com/office/powerpoint/2010/main" val="4219299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Luke 6:27 AMP</a:t>
            </a:r>
            <a:endParaRPr lang="en-US" sz="4800" dirty="0">
              <a:solidFill>
                <a:srgbClr val="FFF0C9"/>
              </a:solidFill>
            </a:endParaRPr>
          </a:p>
        </p:txBody>
      </p:sp>
      <p:sp>
        <p:nvSpPr>
          <p:cNvPr id="3" name="Content Placeholder 2"/>
          <p:cNvSpPr>
            <a:spLocks noGrp="1"/>
          </p:cNvSpPr>
          <p:nvPr>
            <p:ph idx="1"/>
          </p:nvPr>
        </p:nvSpPr>
        <p:spPr>
          <a:xfrm>
            <a:off x="241300" y="1331394"/>
            <a:ext cx="8661400" cy="3469207"/>
          </a:xfrm>
        </p:spPr>
        <p:txBody>
          <a:bodyPr>
            <a:noAutofit/>
          </a:bodyPr>
          <a:lstStyle/>
          <a:p>
            <a:r>
              <a:rPr lang="en-US" sz="3800" i="1" dirty="0" smtClean="0">
                <a:ln>
                  <a:solidFill>
                    <a:schemeClr val="tx1"/>
                  </a:solidFill>
                </a:ln>
                <a:solidFill>
                  <a:srgbClr val="FF0000"/>
                </a:solidFill>
              </a:rPr>
              <a:t>“</a:t>
            </a:r>
            <a:r>
              <a:rPr lang="en-US" sz="3800" i="1" dirty="0">
                <a:ln>
                  <a:solidFill>
                    <a:schemeClr val="tx1"/>
                  </a:solidFill>
                </a:ln>
                <a:solidFill>
                  <a:srgbClr val="FF0000"/>
                </a:solidFill>
              </a:rPr>
              <a:t>But I say to you who hear [Me and pay attention to My words]: </a:t>
            </a:r>
            <a:r>
              <a:rPr lang="en-US" sz="3800" b="1" i="1" u="sng" dirty="0">
                <a:ln>
                  <a:solidFill>
                    <a:schemeClr val="tx1"/>
                  </a:solidFill>
                </a:ln>
                <a:solidFill>
                  <a:srgbClr val="FF0000"/>
                </a:solidFill>
              </a:rPr>
              <a:t>Love [that is, unselfishly seek the best or higher good for] your enemies</a:t>
            </a:r>
            <a:r>
              <a:rPr lang="en-US" sz="3800" i="1" dirty="0">
                <a:ln>
                  <a:solidFill>
                    <a:schemeClr val="tx1"/>
                  </a:solidFill>
                </a:ln>
                <a:solidFill>
                  <a:srgbClr val="FF0000"/>
                </a:solidFill>
              </a:rPr>
              <a:t>,[make it a practice to] </a:t>
            </a:r>
            <a:r>
              <a:rPr lang="en-US" sz="3800" b="1" i="1" u="sng" dirty="0">
                <a:ln>
                  <a:solidFill>
                    <a:schemeClr val="tx1"/>
                  </a:solidFill>
                </a:ln>
                <a:solidFill>
                  <a:srgbClr val="FF0000"/>
                </a:solidFill>
              </a:rPr>
              <a:t>do good</a:t>
            </a:r>
            <a:r>
              <a:rPr lang="en-US" sz="3800" i="1" dirty="0">
                <a:ln>
                  <a:solidFill>
                    <a:schemeClr val="tx1"/>
                  </a:solidFill>
                </a:ln>
                <a:solidFill>
                  <a:srgbClr val="FF0000"/>
                </a:solidFill>
              </a:rPr>
              <a:t> to those who hate </a:t>
            </a:r>
            <a:r>
              <a:rPr lang="en-US" sz="3800" i="1" dirty="0" smtClean="0">
                <a:ln>
                  <a:solidFill>
                    <a:schemeClr val="tx1"/>
                  </a:solidFill>
                </a:ln>
                <a:solidFill>
                  <a:srgbClr val="FF0000"/>
                </a:solidFill>
              </a:rPr>
              <a:t>you...</a:t>
            </a:r>
            <a:r>
              <a:rPr lang="en-US" sz="3800" i="1" dirty="0">
                <a:ln>
                  <a:solidFill>
                    <a:schemeClr val="tx1"/>
                  </a:solidFill>
                </a:ln>
                <a:solidFill>
                  <a:srgbClr val="FF0000"/>
                </a:solidFill>
              </a:rPr>
              <a:t>”</a:t>
            </a:r>
            <a:endParaRPr lang="en-US" sz="3800" dirty="0">
              <a:ln>
                <a:solidFill>
                  <a:schemeClr val="tx1"/>
                </a:solidFill>
              </a:ln>
              <a:solidFill>
                <a:srgbClr val="FF0000"/>
              </a:solidFill>
            </a:endParaRPr>
          </a:p>
        </p:txBody>
      </p:sp>
    </p:spTree>
    <p:extLst>
      <p:ext uri="{BB962C8B-B14F-4D97-AF65-F5344CB8AC3E}">
        <p14:creationId xmlns:p14="http://schemas.microsoft.com/office/powerpoint/2010/main" val="1257779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Luke 6:28 AMP</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800" i="1" dirty="0" smtClean="0">
                <a:ln>
                  <a:solidFill>
                    <a:schemeClr val="tx1"/>
                  </a:solidFill>
                </a:ln>
                <a:solidFill>
                  <a:srgbClr val="FF0000"/>
                </a:solidFill>
              </a:rPr>
              <a:t>“</a:t>
            </a:r>
            <a:r>
              <a:rPr lang="en-US" sz="4800" b="1" i="1" u="sng" dirty="0" smtClean="0">
                <a:ln>
                  <a:solidFill>
                    <a:schemeClr val="tx1"/>
                  </a:solidFill>
                </a:ln>
                <a:solidFill>
                  <a:srgbClr val="FF0000"/>
                </a:solidFill>
              </a:rPr>
              <a:t>Bless</a:t>
            </a:r>
            <a:r>
              <a:rPr lang="en-US" sz="4800" b="1" i="1" u="sng" dirty="0">
                <a:ln>
                  <a:solidFill>
                    <a:schemeClr val="tx1"/>
                  </a:solidFill>
                </a:ln>
                <a:solidFill>
                  <a:srgbClr val="FF0000"/>
                </a:solidFill>
              </a:rPr>
              <a:t> and show kindness</a:t>
            </a:r>
            <a:r>
              <a:rPr lang="en-US" sz="4800" i="1" dirty="0">
                <a:ln>
                  <a:solidFill>
                    <a:schemeClr val="tx1"/>
                  </a:solidFill>
                </a:ln>
                <a:solidFill>
                  <a:srgbClr val="FF0000"/>
                </a:solidFill>
              </a:rPr>
              <a:t> to those who curse you, </a:t>
            </a:r>
            <a:r>
              <a:rPr lang="en-US" sz="4800" b="1" i="1" u="sng" dirty="0">
                <a:ln>
                  <a:solidFill>
                    <a:schemeClr val="tx1"/>
                  </a:solidFill>
                </a:ln>
                <a:solidFill>
                  <a:srgbClr val="FF0000"/>
                </a:solidFill>
              </a:rPr>
              <a:t>pray for</a:t>
            </a:r>
            <a:r>
              <a:rPr lang="en-US" sz="4800" i="1" dirty="0">
                <a:ln>
                  <a:solidFill>
                    <a:schemeClr val="tx1"/>
                  </a:solidFill>
                </a:ln>
                <a:solidFill>
                  <a:srgbClr val="FF0000"/>
                </a:solidFill>
              </a:rPr>
              <a:t> those who mistreat you.”</a:t>
            </a:r>
            <a:endParaRPr lang="en-US" sz="4800" dirty="0">
              <a:ln>
                <a:solidFill>
                  <a:schemeClr val="tx1"/>
                </a:solidFill>
              </a:ln>
              <a:solidFill>
                <a:srgbClr val="FF0000"/>
              </a:solidFill>
            </a:endParaRPr>
          </a:p>
        </p:txBody>
      </p:sp>
    </p:spTree>
    <p:extLst>
      <p:ext uri="{BB962C8B-B14F-4D97-AF65-F5344CB8AC3E}">
        <p14:creationId xmlns:p14="http://schemas.microsoft.com/office/powerpoint/2010/main" val="35630190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2 Corinthians 5:18 NIV</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800" i="1" dirty="0" smtClean="0"/>
              <a:t>All </a:t>
            </a:r>
            <a:r>
              <a:rPr lang="en-US" sz="4800" i="1" dirty="0"/>
              <a:t>this is from </a:t>
            </a:r>
            <a:r>
              <a:rPr lang="en-US" sz="4800" b="1" i="1" dirty="0"/>
              <a:t>God, who </a:t>
            </a:r>
            <a:r>
              <a:rPr lang="en-US" sz="4800" b="1" i="1" u="sng" dirty="0"/>
              <a:t>reconciled us to himself</a:t>
            </a:r>
            <a:r>
              <a:rPr lang="en-US" sz="4800" b="1" i="1" dirty="0"/>
              <a:t> through Christ and </a:t>
            </a:r>
            <a:r>
              <a:rPr lang="en-US" sz="4800" b="1" i="1" u="sng" dirty="0"/>
              <a:t>gave us the ministry of reconciliation</a:t>
            </a:r>
            <a:r>
              <a:rPr lang="en-US" sz="4800" b="1" i="1" u="sng" dirty="0" smtClean="0"/>
              <a:t>:</a:t>
            </a:r>
            <a:endParaRPr lang="en-US" sz="4800" dirty="0"/>
          </a:p>
        </p:txBody>
      </p:sp>
    </p:spTree>
    <p:extLst>
      <p:ext uri="{BB962C8B-B14F-4D97-AF65-F5344CB8AC3E}">
        <p14:creationId xmlns:p14="http://schemas.microsoft.com/office/powerpoint/2010/main" val="103442662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2 Corinthians 5:19 NIV</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000" i="1" dirty="0" smtClean="0"/>
              <a:t>That </a:t>
            </a:r>
            <a:r>
              <a:rPr lang="en-US" sz="4000" i="1" u="sng" dirty="0"/>
              <a:t>God was reconciling the world to himself</a:t>
            </a:r>
            <a:r>
              <a:rPr lang="en-US" sz="4000" i="1" dirty="0"/>
              <a:t> in Christ, not counting men’s sins against them. And </a:t>
            </a:r>
            <a:r>
              <a:rPr lang="en-US" sz="4000" b="1" i="1" u="sng" dirty="0"/>
              <a:t>he has committed to us the message of reconciliation</a:t>
            </a:r>
            <a:r>
              <a:rPr lang="en-US" sz="4000" i="1" dirty="0"/>
              <a:t>.</a:t>
            </a:r>
            <a:endParaRPr lang="en-US" sz="4000" dirty="0"/>
          </a:p>
        </p:txBody>
      </p:sp>
    </p:spTree>
    <p:extLst>
      <p:ext uri="{BB962C8B-B14F-4D97-AF65-F5344CB8AC3E}">
        <p14:creationId xmlns:p14="http://schemas.microsoft.com/office/powerpoint/2010/main" val="18433153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1 John 1:9 VOICE</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400" b="1" i="1" u="sng" dirty="0"/>
              <a:t>But if we own up to our sins</a:t>
            </a:r>
            <a:r>
              <a:rPr lang="en-US" sz="4400" i="1" dirty="0"/>
              <a:t>, God shows that He is faithful and just by forgiving us of our sins and purifying us from the pollution of all the bad things we have done.</a:t>
            </a:r>
            <a:r>
              <a:rPr lang="en-US" sz="4400" dirty="0"/>
              <a:t> </a:t>
            </a:r>
          </a:p>
        </p:txBody>
      </p:sp>
    </p:spTree>
    <p:extLst>
      <p:ext uri="{BB962C8B-B14F-4D97-AF65-F5344CB8AC3E}">
        <p14:creationId xmlns:p14="http://schemas.microsoft.com/office/powerpoint/2010/main" val="3775634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spc="50" dirty="0" smtClean="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rPr>
              <a:t>	</a:t>
            </a:r>
            <a:endParaRPr lang="en-US" sz="7200" u="sng" spc="50" dirty="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endParaRPr>
          </a:p>
        </p:txBody>
      </p:sp>
      <p:sp>
        <p:nvSpPr>
          <p:cNvPr id="3" name="Subtitle 2"/>
          <p:cNvSpPr>
            <a:spLocks noGrp="1"/>
          </p:cNvSpPr>
          <p:nvPr>
            <p:ph type="subTitle" idx="1"/>
          </p:nvPr>
        </p:nvSpPr>
        <p:spPr/>
        <p:txBody>
          <a:bodyPr>
            <a:normAutofit/>
          </a:bodyPr>
          <a:lstStyle/>
          <a:p>
            <a:r>
              <a:rPr lang="en-US" sz="7200" b="1" u="sng"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FORGIVENESS</a:t>
            </a:r>
            <a:r>
              <a:rPr lang="en-US" sz="7200" b="1" spc="50" dirty="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	</a:t>
            </a:r>
            <a:r>
              <a:rPr lang="en-US" sz="72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	+</a:t>
            </a:r>
            <a:endParaRPr lang="en-US" sz="7200" b="1" dirty="0">
              <a:solidFill>
                <a:srgbClr val="FFF0C9"/>
              </a:solidFill>
            </a:endParaRPr>
          </a:p>
        </p:txBody>
      </p:sp>
    </p:spTree>
    <p:extLst>
      <p:ext uri="{BB962C8B-B14F-4D97-AF65-F5344CB8AC3E}">
        <p14:creationId xmlns:p14="http://schemas.microsoft.com/office/powerpoint/2010/main" val="1198872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u="sng" spc="50" dirty="0" smtClean="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rPr>
              <a:t>AGREEMENT</a:t>
            </a:r>
            <a:r>
              <a:rPr lang="en-US" sz="7200" spc="50" dirty="0" smtClean="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rPr>
              <a:t>	=</a:t>
            </a:r>
            <a:endParaRPr lang="en-US" sz="7200" u="sng" spc="50" dirty="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endParaRPr>
          </a:p>
        </p:txBody>
      </p:sp>
      <p:sp>
        <p:nvSpPr>
          <p:cNvPr id="3" name="Subtitle 2"/>
          <p:cNvSpPr>
            <a:spLocks noGrp="1"/>
          </p:cNvSpPr>
          <p:nvPr>
            <p:ph type="subTitle" idx="1"/>
          </p:nvPr>
        </p:nvSpPr>
        <p:spPr/>
        <p:txBody>
          <a:bodyPr>
            <a:normAutofit/>
          </a:bodyPr>
          <a:lstStyle/>
          <a:p>
            <a:r>
              <a:rPr lang="en-US" sz="7200" b="1" u="sng"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FORGIVENESS</a:t>
            </a:r>
            <a:r>
              <a:rPr lang="en-US" sz="7200" b="1" spc="50" dirty="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	</a:t>
            </a:r>
            <a:r>
              <a:rPr lang="en-US" sz="72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	+</a:t>
            </a:r>
            <a:endParaRPr lang="en-US" sz="7200" b="1" dirty="0">
              <a:solidFill>
                <a:srgbClr val="FFF0C9"/>
              </a:solidFill>
            </a:endParaRPr>
          </a:p>
        </p:txBody>
      </p:sp>
    </p:spTree>
    <p:extLst>
      <p:ext uri="{BB962C8B-B14F-4D97-AF65-F5344CB8AC3E}">
        <p14:creationId xmlns:p14="http://schemas.microsoft.com/office/powerpoint/2010/main" val="352346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u="sng" spc="50" dirty="0" smtClean="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rPr>
              <a:t>AGREEMENT</a:t>
            </a:r>
            <a:r>
              <a:rPr lang="en-US" sz="7200" spc="50" dirty="0" smtClean="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rPr>
              <a:t>	=</a:t>
            </a:r>
            <a:endParaRPr lang="en-US" sz="7200" u="sng" spc="50" dirty="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endParaRPr>
          </a:p>
        </p:txBody>
      </p:sp>
      <p:sp>
        <p:nvSpPr>
          <p:cNvPr id="3" name="Subtitle 2"/>
          <p:cNvSpPr>
            <a:spLocks noGrp="1"/>
          </p:cNvSpPr>
          <p:nvPr>
            <p:ph type="subTitle" idx="1"/>
          </p:nvPr>
        </p:nvSpPr>
        <p:spPr/>
        <p:txBody>
          <a:bodyPr>
            <a:normAutofit/>
          </a:bodyPr>
          <a:lstStyle/>
          <a:p>
            <a:r>
              <a:rPr lang="en-US" sz="7200" b="1" u="sng"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FORGIVENESS</a:t>
            </a:r>
            <a:r>
              <a:rPr lang="en-US" sz="7200" b="1" spc="50" dirty="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	</a:t>
            </a:r>
            <a:r>
              <a:rPr lang="en-US" sz="72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	+</a:t>
            </a:r>
            <a:endParaRPr lang="en-US" sz="7200" b="1" dirty="0">
              <a:solidFill>
                <a:srgbClr val="FFF0C9"/>
              </a:solidFill>
            </a:endParaRPr>
          </a:p>
        </p:txBody>
      </p:sp>
      <p:sp>
        <p:nvSpPr>
          <p:cNvPr id="4" name="Rectangle 3"/>
          <p:cNvSpPr/>
          <p:nvPr/>
        </p:nvSpPr>
        <p:spPr>
          <a:xfrm>
            <a:off x="685800" y="3771900"/>
            <a:ext cx="7079482" cy="1200329"/>
          </a:xfrm>
          <a:prstGeom prst="rect">
            <a:avLst/>
          </a:prstGeom>
        </p:spPr>
        <p:txBody>
          <a:bodyPr wrap="none">
            <a:spAutoFit/>
          </a:bodyPr>
          <a:lstStyle/>
          <a:p>
            <a:r>
              <a:rPr lang="en-US" sz="7200" b="1" u="sng"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RECONCILIATION</a:t>
            </a:r>
            <a:r>
              <a:rPr lang="en-US" sz="7200" b="1"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a:t>
            </a:r>
            <a:endParaRPr lang="en-US" sz="7200" b="1" dirty="0">
              <a:solidFill>
                <a:srgbClr val="800000"/>
              </a:solidFill>
            </a:endParaRPr>
          </a:p>
        </p:txBody>
      </p:sp>
    </p:spTree>
    <p:extLst>
      <p:ext uri="{BB962C8B-B14F-4D97-AF65-F5344CB8AC3E}">
        <p14:creationId xmlns:p14="http://schemas.microsoft.com/office/powerpoint/2010/main" val="20671250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5" y="419776"/>
            <a:ext cx="8172703" cy="108241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spc="50" dirty="0" smtClean="0">
                <a:ln w="11430"/>
                <a:solidFill>
                  <a:schemeClr val="accent5">
                    <a:lumMod val="60000"/>
                    <a:lumOff val="40000"/>
                  </a:schemeClr>
                </a:solidFill>
                <a:effectLst>
                  <a:outerShdw blurRad="76200" dist="50800" dir="5400000" algn="tl" rotWithShape="0">
                    <a:srgbClr val="000000">
                      <a:alpha val="65000"/>
                    </a:srgbClr>
                  </a:outerShdw>
                </a:effectLst>
              </a:rPr>
              <a:t>In 2017</a:t>
            </a:r>
            <a:r>
              <a:rPr lang="mr-IN" sz="6000" spc="50" dirty="0" smtClean="0">
                <a:ln w="11430"/>
                <a:solidFill>
                  <a:schemeClr val="accent5">
                    <a:lumMod val="60000"/>
                    <a:lumOff val="40000"/>
                  </a:schemeClr>
                </a:solidFill>
                <a:effectLst>
                  <a:outerShdw blurRad="76200" dist="50800" dir="5400000" algn="tl" rotWithShape="0">
                    <a:srgbClr val="000000">
                      <a:alpha val="65000"/>
                    </a:srgbClr>
                  </a:outerShdw>
                </a:effectLst>
              </a:rPr>
              <a:t>…</a:t>
            </a:r>
            <a:endParaRPr lang="en-US" sz="6000" spc="50" dirty="0">
              <a:ln w="11430"/>
              <a:solidFill>
                <a:schemeClr val="accent5">
                  <a:lumMod val="60000"/>
                  <a:lumOff val="40000"/>
                </a:schemeClr>
              </a:solidFill>
              <a:effectLst>
                <a:outerShdw blurRad="76200" dist="50800" dir="5400000" algn="tl" rotWithShape="0">
                  <a:srgbClr val="000000">
                    <a:alpha val="65000"/>
                  </a:srgbClr>
                </a:outerShdw>
              </a:effectLst>
            </a:endParaRPr>
          </a:p>
        </p:txBody>
      </p:sp>
      <p:sp>
        <p:nvSpPr>
          <p:cNvPr id="4" name="Rectangle 3"/>
          <p:cNvSpPr/>
          <p:nvPr/>
        </p:nvSpPr>
        <p:spPr>
          <a:xfrm>
            <a:off x="348811" y="2257491"/>
            <a:ext cx="8595070" cy="258532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a:r>
              <a:rPr lang="en-US" sz="5400" b="1" spc="50" dirty="0">
                <a:ln w="11430"/>
                <a:solidFill>
                  <a:srgbClr val="672020"/>
                </a:solidFill>
                <a:effectLst>
                  <a:outerShdw blurRad="76200" dist="50800" dir="5400000" algn="tl" rotWithShape="0">
                    <a:srgbClr val="000000">
                      <a:alpha val="65000"/>
                    </a:srgbClr>
                  </a:outerShdw>
                </a:effectLst>
              </a:rPr>
              <a:t>We </a:t>
            </a:r>
            <a:r>
              <a:rPr lang="en-US" sz="5400" b="1" spc="50" dirty="0" smtClean="0">
                <a:ln w="11430"/>
                <a:solidFill>
                  <a:srgbClr val="672020"/>
                </a:solidFill>
                <a:effectLst>
                  <a:outerShdw blurRad="76200" dist="50800" dir="5400000" algn="tl" rotWithShape="0">
                    <a:srgbClr val="000000">
                      <a:alpha val="65000"/>
                    </a:srgbClr>
                  </a:outerShdw>
                </a:effectLst>
              </a:rPr>
              <a:t>need the </a:t>
            </a:r>
            <a:r>
              <a:rPr lang="en-US" sz="5400" b="1" u="sng" spc="50" dirty="0" smtClean="0">
                <a:ln w="11430"/>
                <a:solidFill>
                  <a:srgbClr val="672020"/>
                </a:solidFill>
                <a:effectLst>
                  <a:outerShdw blurRad="76200" dist="50800" dir="5400000" algn="tl" rotWithShape="0">
                    <a:srgbClr val="000000">
                      <a:alpha val="65000"/>
                    </a:srgbClr>
                  </a:outerShdw>
                </a:effectLst>
              </a:rPr>
              <a:t>WITNESS</a:t>
            </a:r>
            <a:r>
              <a:rPr lang="en-US" sz="5400" b="1" spc="50" dirty="0" smtClean="0">
                <a:ln w="11430"/>
                <a:solidFill>
                  <a:srgbClr val="672020"/>
                </a:solidFill>
                <a:effectLst>
                  <a:outerShdw blurRad="76200" dist="50800" dir="5400000" algn="tl" rotWithShape="0">
                    <a:srgbClr val="000000">
                      <a:alpha val="65000"/>
                    </a:srgbClr>
                  </a:outerShdw>
                </a:effectLst>
              </a:rPr>
              <a:t> of The Spirit of Christ and the </a:t>
            </a:r>
            <a:r>
              <a:rPr lang="en-US" sz="5400" b="1" u="sng" spc="50" dirty="0" smtClean="0">
                <a:ln w="11430"/>
                <a:solidFill>
                  <a:srgbClr val="672020"/>
                </a:solidFill>
                <a:effectLst>
                  <a:outerShdw blurRad="76200" dist="50800" dir="5400000" algn="tl" rotWithShape="0">
                    <a:srgbClr val="000000">
                      <a:alpha val="65000"/>
                    </a:srgbClr>
                  </a:outerShdw>
                </a:effectLst>
              </a:rPr>
              <a:t>FLOW</a:t>
            </a:r>
            <a:r>
              <a:rPr lang="en-US" sz="5400" b="1" spc="50" dirty="0" smtClean="0">
                <a:ln w="11430"/>
                <a:solidFill>
                  <a:srgbClr val="672020"/>
                </a:solidFill>
                <a:effectLst>
                  <a:outerShdw blurRad="76200" dist="50800" dir="5400000" algn="tl" rotWithShape="0">
                    <a:srgbClr val="000000">
                      <a:alpha val="65000"/>
                    </a:srgbClr>
                  </a:outerShdw>
                </a:effectLst>
              </a:rPr>
              <a:t> of His Grace.</a:t>
            </a:r>
            <a:endParaRPr lang="en-US" sz="5400" b="1" spc="50" dirty="0">
              <a:ln w="11430"/>
              <a:solidFill>
                <a:srgbClr val="67202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539848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16586"/>
            <a:ext cx="8445500" cy="939546"/>
          </a:xfrm>
        </p:spPr>
        <p:txBody>
          <a:bodyPr>
            <a:normAutofit/>
          </a:bodyPr>
          <a:lstStyle/>
          <a:p>
            <a:r>
              <a:rPr lang="en-US" sz="4800" dirty="0" smtClean="0">
                <a:solidFill>
                  <a:schemeClr val="accent1">
                    <a:lumMod val="20000"/>
                    <a:lumOff val="80000"/>
                  </a:schemeClr>
                </a:solidFill>
              </a:rPr>
              <a:t>1 John 2:2 VOICE</a:t>
            </a:r>
            <a:endParaRPr lang="en-US" sz="4800" dirty="0">
              <a:solidFill>
                <a:schemeClr val="accent1">
                  <a:lumMod val="20000"/>
                  <a:lumOff val="80000"/>
                </a:schemeClr>
              </a:solidFill>
            </a:endParaRPr>
          </a:p>
        </p:txBody>
      </p:sp>
      <p:sp>
        <p:nvSpPr>
          <p:cNvPr id="3" name="Content Placeholder 2"/>
          <p:cNvSpPr>
            <a:spLocks noGrp="1"/>
          </p:cNvSpPr>
          <p:nvPr>
            <p:ph idx="1"/>
          </p:nvPr>
        </p:nvSpPr>
        <p:spPr>
          <a:xfrm>
            <a:off x="241300" y="1331394"/>
            <a:ext cx="8572500" cy="3469207"/>
          </a:xfrm>
        </p:spPr>
        <p:txBody>
          <a:bodyPr>
            <a:noAutofit/>
          </a:bodyPr>
          <a:lstStyle/>
          <a:p>
            <a:r>
              <a:rPr lang="en-US" sz="4400" i="1" dirty="0"/>
              <a:t>It was through </a:t>
            </a:r>
            <a:r>
              <a:rPr lang="en-US" sz="4400" b="1" i="1" dirty="0"/>
              <a:t>His sacrificial death that our sins were atoned.</a:t>
            </a:r>
            <a:r>
              <a:rPr lang="en-US" sz="4400" i="1" dirty="0"/>
              <a:t> </a:t>
            </a:r>
            <a:r>
              <a:rPr lang="en-US" sz="4400" b="1" i="1" u="sng" dirty="0"/>
              <a:t>But He did not stop there—He died for the sins of the whole world.</a:t>
            </a:r>
            <a:r>
              <a:rPr lang="en-US" sz="4400" dirty="0"/>
              <a:t> </a:t>
            </a:r>
          </a:p>
        </p:txBody>
      </p:sp>
    </p:spTree>
    <p:extLst>
      <p:ext uri="{BB962C8B-B14F-4D97-AF65-F5344CB8AC3E}">
        <p14:creationId xmlns:p14="http://schemas.microsoft.com/office/powerpoint/2010/main" val="3590440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Acts 9:</a:t>
            </a:r>
            <a:r>
              <a:rPr lang="en-US" sz="4800" dirty="0">
                <a:solidFill>
                  <a:srgbClr val="FFF0C9"/>
                </a:solidFill>
              </a:rPr>
              <a:t>2</a:t>
            </a:r>
            <a:r>
              <a:rPr lang="en-US" sz="4800" dirty="0" smtClean="0">
                <a:solidFill>
                  <a:srgbClr val="FFF0C9"/>
                </a:solidFill>
              </a:rPr>
              <a:t>6 VOICE</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800" i="1" dirty="0"/>
              <a:t>And he [Saul] returned to Jerusalem. </a:t>
            </a:r>
            <a:r>
              <a:rPr lang="en-US" sz="4800" i="1" u="sng" dirty="0"/>
              <a:t>He tried to join the disciple</a:t>
            </a:r>
            <a:r>
              <a:rPr lang="en-US" sz="4800" i="1" dirty="0"/>
              <a:t>s there, but they didn’t think he was sincere. </a:t>
            </a:r>
            <a:endParaRPr lang="en-US" sz="4800" dirty="0"/>
          </a:p>
        </p:txBody>
      </p:sp>
    </p:spTree>
    <p:extLst>
      <p:ext uri="{BB962C8B-B14F-4D97-AF65-F5344CB8AC3E}">
        <p14:creationId xmlns:p14="http://schemas.microsoft.com/office/powerpoint/2010/main" val="2532381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Acts 9:27a VOICE</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800" b="1" i="1" u="sng" dirty="0"/>
              <a:t>Only one person accepted Saul as a genuine disciple, Barnabas,</a:t>
            </a:r>
            <a:r>
              <a:rPr lang="en-US" sz="4800" i="1" dirty="0"/>
              <a:t> who </a:t>
            </a:r>
            <a:r>
              <a:rPr lang="en-US" sz="4800" b="1" i="1" u="sng" dirty="0"/>
              <a:t>became Saul’s advocate</a:t>
            </a:r>
            <a:r>
              <a:rPr lang="en-US" sz="4800" i="1" dirty="0"/>
              <a:t> to the </a:t>
            </a:r>
            <a:r>
              <a:rPr lang="en-US" sz="4800" b="1" i="1" dirty="0" smtClean="0"/>
              <a:t>apostles</a:t>
            </a:r>
            <a:r>
              <a:rPr lang="mr-IN" sz="4800" i="1" dirty="0" smtClean="0"/>
              <a:t>…</a:t>
            </a:r>
            <a:endParaRPr lang="en-US" sz="4800" dirty="0"/>
          </a:p>
        </p:txBody>
      </p:sp>
    </p:spTree>
    <p:extLst>
      <p:ext uri="{BB962C8B-B14F-4D97-AF65-F5344CB8AC3E}">
        <p14:creationId xmlns:p14="http://schemas.microsoft.com/office/powerpoint/2010/main" val="2872070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Acts 9:27b VOICE</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mr-IN" sz="4000" i="1" dirty="0" smtClean="0"/>
              <a:t>…</a:t>
            </a:r>
            <a:r>
              <a:rPr lang="en-US" sz="4000" i="1" dirty="0" smtClean="0"/>
              <a:t>He </a:t>
            </a:r>
            <a:r>
              <a:rPr lang="en-US" sz="4000" i="1" dirty="0"/>
              <a:t>told the whole story of what happened in Damascus, from Saul’s vision and message from the Lord to his transformation into a confident proclaimer of the name of Jesus.</a:t>
            </a:r>
            <a:r>
              <a:rPr lang="en-US" sz="4000" dirty="0"/>
              <a:t> </a:t>
            </a:r>
          </a:p>
        </p:txBody>
      </p:sp>
    </p:spTree>
    <p:extLst>
      <p:ext uri="{BB962C8B-B14F-4D97-AF65-F5344CB8AC3E}">
        <p14:creationId xmlns:p14="http://schemas.microsoft.com/office/powerpoint/2010/main" val="1911257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Romans 14:19 AMP</a:t>
            </a:r>
            <a:endParaRPr lang="en-US" sz="4800" dirty="0">
              <a:solidFill>
                <a:srgbClr val="FFF0C9"/>
              </a:solidFill>
            </a:endParaRPr>
          </a:p>
        </p:txBody>
      </p:sp>
      <p:sp>
        <p:nvSpPr>
          <p:cNvPr id="3" name="Content Placeholder 2"/>
          <p:cNvSpPr>
            <a:spLocks noGrp="1"/>
          </p:cNvSpPr>
          <p:nvPr>
            <p:ph idx="1"/>
          </p:nvPr>
        </p:nvSpPr>
        <p:spPr>
          <a:xfrm>
            <a:off x="266700" y="1193800"/>
            <a:ext cx="8610600" cy="3797300"/>
          </a:xfrm>
        </p:spPr>
        <p:txBody>
          <a:bodyPr>
            <a:noAutofit/>
          </a:bodyPr>
          <a:lstStyle/>
          <a:p>
            <a:r>
              <a:rPr lang="en-US" sz="4400" i="1" dirty="0"/>
              <a:t>So then, let us </a:t>
            </a:r>
            <a:r>
              <a:rPr lang="en-US" sz="4400" b="1" i="1" u="sng" dirty="0"/>
              <a:t>pursue [with enthusiasm] the things which make for peace</a:t>
            </a:r>
            <a:r>
              <a:rPr lang="en-US" sz="4400" i="1" dirty="0"/>
              <a:t> and the </a:t>
            </a:r>
            <a:r>
              <a:rPr lang="en-US" sz="4400" b="1" i="1" dirty="0"/>
              <a:t>building up of one another</a:t>
            </a:r>
            <a:r>
              <a:rPr lang="en-US" sz="4400" i="1" dirty="0"/>
              <a:t> [things which lead to spiritual growth].</a:t>
            </a:r>
            <a:r>
              <a:rPr lang="en-US" sz="4400" dirty="0"/>
              <a:t> </a:t>
            </a:r>
            <a:endParaRPr lang="en-US" sz="4400" dirty="0">
              <a:solidFill>
                <a:srgbClr val="FF0000"/>
              </a:solidFill>
            </a:endParaRPr>
          </a:p>
        </p:txBody>
      </p:sp>
    </p:spTree>
    <p:extLst>
      <p:ext uri="{BB962C8B-B14F-4D97-AF65-F5344CB8AC3E}">
        <p14:creationId xmlns:p14="http://schemas.microsoft.com/office/powerpoint/2010/main" val="279725724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Romans 10:15 NKJV</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000" i="1" dirty="0" smtClean="0"/>
              <a:t>And </a:t>
            </a:r>
            <a:r>
              <a:rPr lang="en-US" sz="4000" i="1" dirty="0"/>
              <a:t>how shall they preach unless they are sent? As it is written: “How beautiful are the feet of those who </a:t>
            </a:r>
            <a:r>
              <a:rPr lang="en-US" sz="4000" b="1" i="1" u="sng" dirty="0"/>
              <a:t>preach the gospel of peace</a:t>
            </a:r>
            <a:r>
              <a:rPr lang="en-US" sz="4000" i="1" dirty="0"/>
              <a:t>, Who bring glad tidings of good things!”</a:t>
            </a:r>
            <a:endParaRPr lang="en-US" sz="4000" dirty="0"/>
          </a:p>
        </p:txBody>
      </p:sp>
    </p:spTree>
    <p:extLst>
      <p:ext uri="{BB962C8B-B14F-4D97-AF65-F5344CB8AC3E}">
        <p14:creationId xmlns:p14="http://schemas.microsoft.com/office/powerpoint/2010/main" val="2328658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spc="50" dirty="0" smtClean="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rPr>
              <a:t>Reconciliation within</a:t>
            </a:r>
            <a:endParaRPr lang="en-US" sz="6600" spc="50" dirty="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endParaRPr>
          </a:p>
        </p:txBody>
      </p:sp>
      <p:sp>
        <p:nvSpPr>
          <p:cNvPr id="3" name="Subtitle 2"/>
          <p:cNvSpPr>
            <a:spLocks noGrp="1"/>
          </p:cNvSpPr>
          <p:nvPr>
            <p:ph type="subTitle" idx="1"/>
          </p:nvPr>
        </p:nvSpPr>
        <p:spPr>
          <a:xfrm>
            <a:off x="685800" y="284988"/>
            <a:ext cx="8077200" cy="2231898"/>
          </a:xfrm>
        </p:spPr>
        <p:txBody>
          <a:bodyPr>
            <a:normAutofit/>
          </a:bodyPr>
          <a:lstStyle/>
          <a:p>
            <a:r>
              <a:rPr lang="en-US" sz="66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Reconciliation within the </a:t>
            </a:r>
            <a:r>
              <a:rPr lang="en-US" sz="6600" b="1" u="sng"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BODY</a:t>
            </a:r>
            <a:r>
              <a:rPr lang="en-US" sz="66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 </a:t>
            </a:r>
            <a:r>
              <a:rPr lang="en-US" sz="6600" b="1" i="1" spc="50" dirty="0">
                <a:ln w="13500">
                  <a:solidFill>
                    <a:schemeClr val="accent1">
                      <a:shade val="2500"/>
                      <a:alpha val="6500"/>
                    </a:schemeClr>
                  </a:solidFill>
                  <a:prstDash val="solid"/>
                </a:ln>
                <a:solidFill>
                  <a:srgbClr val="FFF0C9">
                    <a:alpha val="95000"/>
                  </a:srgbClr>
                </a:solidFill>
                <a:effectLst>
                  <a:innerShdw blurRad="50900" dist="38500" dir="13500000">
                    <a:srgbClr val="000000">
                      <a:alpha val="60000"/>
                    </a:srgbClr>
                  </a:innerShdw>
                </a:effectLst>
              </a:rPr>
              <a:t>precedes </a:t>
            </a:r>
            <a:endParaRPr lang="en-US" sz="6600" b="1" dirty="0">
              <a:solidFill>
                <a:srgbClr val="FFF0C9"/>
              </a:solidFill>
            </a:endParaRPr>
          </a:p>
        </p:txBody>
      </p:sp>
      <p:sp>
        <p:nvSpPr>
          <p:cNvPr id="4" name="Rectangle 3"/>
          <p:cNvSpPr/>
          <p:nvPr/>
        </p:nvSpPr>
        <p:spPr>
          <a:xfrm>
            <a:off x="685800" y="3771900"/>
            <a:ext cx="7261974" cy="1200329"/>
          </a:xfrm>
          <a:prstGeom prst="rect">
            <a:avLst/>
          </a:prstGeom>
        </p:spPr>
        <p:txBody>
          <a:bodyPr wrap="none">
            <a:spAutoFit/>
          </a:bodyPr>
          <a:lstStyle/>
          <a:p>
            <a:r>
              <a:rPr lang="en-US" sz="7200" b="1"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The </a:t>
            </a:r>
            <a:r>
              <a:rPr lang="en-US" sz="7200" b="1" u="sng"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COMMUNITY.</a:t>
            </a:r>
            <a:endParaRPr lang="en-US" sz="7200" b="1" dirty="0">
              <a:solidFill>
                <a:srgbClr val="800000"/>
              </a:solidFill>
            </a:endParaRPr>
          </a:p>
        </p:txBody>
      </p:sp>
    </p:spTree>
    <p:extLst>
      <p:ext uri="{BB962C8B-B14F-4D97-AF65-F5344CB8AC3E}">
        <p14:creationId xmlns:p14="http://schemas.microsoft.com/office/powerpoint/2010/main" val="1632137218"/>
      </p:ext>
    </p:extLst>
  </p:cSld>
  <p:clrMapOvr>
    <a:masterClrMapping/>
  </p:clrMapOvr>
  <mc:AlternateContent xmlns:mc="http://schemas.openxmlformats.org/markup-compatibility/2006" xmlns:p14="http://schemas.microsoft.com/office/powerpoint/2010/main">
    <mc:Choice Requires="p14">
      <p:transition spd="slow" p14:dur="2200">
        <p:wipe dir="r"/>
      </p:transition>
    </mc:Choice>
    <mc:Fallback xmlns="">
      <p:transition xmlns:p14="http://schemas.microsoft.com/office/powerpoint/2010/main" spd="slow">
        <p:wipe dir="r"/>
      </p:transition>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1 Corinthians 12:27 VOICE</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800" b="1" i="1" u="sng" dirty="0" smtClean="0"/>
              <a:t>You</a:t>
            </a:r>
            <a:r>
              <a:rPr lang="en-US" sz="4800" i="1" dirty="0" smtClean="0"/>
              <a:t> </a:t>
            </a:r>
            <a:r>
              <a:rPr lang="en-US" sz="4800" i="1" u="sng" dirty="0"/>
              <a:t>are</a:t>
            </a:r>
            <a:r>
              <a:rPr lang="en-US" sz="4800" i="1" dirty="0"/>
              <a:t> </a:t>
            </a:r>
            <a:r>
              <a:rPr lang="en-US" sz="4800" i="1" u="sng" dirty="0"/>
              <a:t>the</a:t>
            </a:r>
            <a:r>
              <a:rPr lang="en-US" sz="4800" i="1" dirty="0"/>
              <a:t> </a:t>
            </a:r>
            <a:r>
              <a:rPr lang="en-US" sz="4800" b="1" i="1" u="sng" dirty="0"/>
              <a:t>body</a:t>
            </a:r>
            <a:r>
              <a:rPr lang="en-US" sz="4800" i="1" dirty="0"/>
              <a:t> of </a:t>
            </a:r>
            <a:r>
              <a:rPr lang="en-US" sz="4800" b="1" i="1" dirty="0"/>
              <a:t>the Anointed, the Liberating King;</a:t>
            </a:r>
            <a:r>
              <a:rPr lang="en-US" sz="4800" i="1" dirty="0"/>
              <a:t> </a:t>
            </a:r>
            <a:r>
              <a:rPr lang="en-US" sz="4800" b="1" i="1" u="sng" dirty="0"/>
              <a:t>each</a:t>
            </a:r>
            <a:r>
              <a:rPr lang="en-US" sz="4800" i="1" dirty="0"/>
              <a:t> and </a:t>
            </a:r>
            <a:r>
              <a:rPr lang="en-US" sz="4800" b="1" i="1" u="sng" dirty="0"/>
              <a:t>every</a:t>
            </a:r>
            <a:r>
              <a:rPr lang="en-US" sz="4800" i="1" dirty="0"/>
              <a:t> </a:t>
            </a:r>
            <a:r>
              <a:rPr lang="en-US" sz="4800" b="1" i="1" u="sng" dirty="0"/>
              <a:t>one</a:t>
            </a:r>
            <a:r>
              <a:rPr lang="en-US" sz="4800" i="1" dirty="0"/>
              <a:t> of you is a </a:t>
            </a:r>
            <a:r>
              <a:rPr lang="en-US" sz="4800" b="1" i="1" u="sng" dirty="0"/>
              <a:t>vital</a:t>
            </a:r>
            <a:r>
              <a:rPr lang="en-US" sz="4800" i="1" dirty="0"/>
              <a:t> member.</a:t>
            </a:r>
            <a:endParaRPr lang="en-US" sz="4800" dirty="0"/>
          </a:p>
        </p:txBody>
      </p:sp>
    </p:spTree>
    <p:extLst>
      <p:ext uri="{BB962C8B-B14F-4D97-AF65-F5344CB8AC3E}">
        <p14:creationId xmlns:p14="http://schemas.microsoft.com/office/powerpoint/2010/main" val="19643308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699" y="1368320"/>
            <a:ext cx="8407247" cy="2862322"/>
          </a:xfrm>
          <a:prstGeom prst="rect">
            <a:avLst/>
          </a:prstGeom>
          <a:noFill/>
        </p:spPr>
        <p:txBody>
          <a:bodyPr wrap="square" rtlCol="0">
            <a:spAutoFit/>
          </a:bodyPr>
          <a:lstStyle/>
          <a:p>
            <a:pPr marL="1143000" indent="-1143000">
              <a:buFont typeface="+mj-lt"/>
              <a:buAutoNum type="alphaLcParenR"/>
            </a:pPr>
            <a:r>
              <a:rPr lang="en-US" sz="6000" b="1" u="sng" dirty="0" smtClean="0">
                <a:solidFill>
                  <a:schemeClr val="accent6">
                    <a:lumMod val="50000"/>
                  </a:schemeClr>
                </a:solidFill>
              </a:rPr>
              <a:t>INHERITANCE</a:t>
            </a:r>
          </a:p>
          <a:p>
            <a:pPr marL="1143000" indent="-1143000">
              <a:buFont typeface="+mj-lt"/>
              <a:buAutoNum type="alphaLcParenR"/>
            </a:pPr>
            <a:r>
              <a:rPr lang="en-US" sz="6000" b="1" u="sng" dirty="0" smtClean="0">
                <a:solidFill>
                  <a:schemeClr val="accent6">
                    <a:lumMod val="50000"/>
                  </a:schemeClr>
                </a:solidFill>
              </a:rPr>
              <a:t>RESPONSIBILITY</a:t>
            </a:r>
          </a:p>
          <a:p>
            <a:pPr marL="1143000" indent="-1143000">
              <a:buFont typeface="+mj-lt"/>
              <a:buAutoNum type="alphaLcParenR"/>
            </a:pPr>
            <a:r>
              <a:rPr lang="en-US" sz="6000" b="1" u="sng" dirty="0" smtClean="0">
                <a:solidFill>
                  <a:schemeClr val="accent6">
                    <a:lumMod val="50000"/>
                  </a:schemeClr>
                </a:solidFill>
                <a:effectLst>
                  <a:reflection stA="75000" endPos="67000" dist="12700" dir="5400000" sy="-100000" algn="bl" rotWithShape="0"/>
                </a:effectLst>
              </a:rPr>
              <a:t>LEGACY</a:t>
            </a:r>
            <a:endParaRPr lang="en-US" sz="6000" b="1" u="sng" dirty="0">
              <a:solidFill>
                <a:schemeClr val="accent6">
                  <a:lumMod val="50000"/>
                </a:schemeClr>
              </a:solidFill>
              <a:effectLst>
                <a:reflection stA="75000" endPos="67000" dist="12700" dir="5400000" sy="-100000" algn="bl" rotWithShape="0"/>
              </a:effectLst>
            </a:endParaRPr>
          </a:p>
        </p:txBody>
      </p:sp>
      <p:sp>
        <p:nvSpPr>
          <p:cNvPr id="3" name="Rectangle 2"/>
          <p:cNvSpPr/>
          <p:nvPr/>
        </p:nvSpPr>
        <p:spPr>
          <a:xfrm>
            <a:off x="366699" y="79719"/>
            <a:ext cx="4335392" cy="954107"/>
          </a:xfrm>
          <a:prstGeom prst="rect">
            <a:avLst/>
          </a:prstGeom>
        </p:spPr>
        <p:txBody>
          <a:bodyPr wrap="none">
            <a:spAutoFit/>
          </a:bodyPr>
          <a:lstStyle/>
          <a:p>
            <a:r>
              <a:rPr lang="en-US" sz="5600" dirty="0" smtClean="0">
                <a:solidFill>
                  <a:schemeClr val="accent2">
                    <a:lumMod val="20000"/>
                    <a:lumOff val="80000"/>
                  </a:schemeClr>
                </a:solidFill>
              </a:rPr>
              <a:t>Peace is Our</a:t>
            </a:r>
            <a:r>
              <a:rPr lang="is-IS" sz="5600" dirty="0" smtClean="0">
                <a:solidFill>
                  <a:schemeClr val="accent2">
                    <a:lumMod val="20000"/>
                    <a:lumOff val="80000"/>
                  </a:schemeClr>
                </a:solidFill>
              </a:rPr>
              <a:t>…</a:t>
            </a:r>
            <a:endParaRPr lang="en-US" sz="5600" dirty="0">
              <a:solidFill>
                <a:schemeClr val="accent2">
                  <a:lumMod val="20000"/>
                  <a:lumOff val="80000"/>
                </a:schemeClr>
              </a:solidFill>
            </a:endParaRPr>
          </a:p>
        </p:txBody>
      </p:sp>
    </p:spTree>
    <p:extLst>
      <p:ext uri="{BB962C8B-B14F-4D97-AF65-F5344CB8AC3E}">
        <p14:creationId xmlns:p14="http://schemas.microsoft.com/office/powerpoint/2010/main" val="42483869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300" y="284988"/>
            <a:ext cx="8661400" cy="1683512"/>
          </a:xfrm>
        </p:spPr>
        <p:txBody>
          <a:bodyPr>
            <a:normAutofit/>
          </a:bodyPr>
          <a:lstStyle/>
          <a:p>
            <a:pPr marL="685800" indent="-685800">
              <a:buFont typeface="Arial"/>
              <a:buChar char="•"/>
            </a:pPr>
            <a:r>
              <a:rPr lang="en-US" sz="48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INHERITANCE is what we </a:t>
            </a:r>
            <a:r>
              <a:rPr lang="en-US" sz="4800" b="1" u="sng"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RECEIVE</a:t>
            </a:r>
            <a:r>
              <a:rPr lang="en-US" sz="48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a:t>
            </a:r>
            <a:endParaRPr lang="en-US" sz="4800" b="1" dirty="0">
              <a:solidFill>
                <a:srgbClr val="FFF0C9"/>
              </a:solidFill>
            </a:endParaRPr>
          </a:p>
        </p:txBody>
      </p:sp>
    </p:spTree>
    <p:extLst>
      <p:ext uri="{BB962C8B-B14F-4D97-AF65-F5344CB8AC3E}">
        <p14:creationId xmlns:p14="http://schemas.microsoft.com/office/powerpoint/2010/main" val="1773115640"/>
      </p:ext>
    </p:extLst>
  </p:cSld>
  <p:clrMapOvr>
    <a:masterClrMapping/>
  </p:clrMapOvr>
  <mc:AlternateContent xmlns:mc="http://schemas.openxmlformats.org/markup-compatibility/2006" xmlns:p14="http://schemas.microsoft.com/office/powerpoint/2010/main">
    <mc:Choice Requires="p14">
      <p:transition spd="slow" p14:dur="2200">
        <p:wipe dir="r"/>
      </p:transition>
    </mc:Choice>
    <mc:Fallback xmlns="">
      <p:transition xmlns:p14="http://schemas.microsoft.com/office/powerpoint/2010/main" spd="slow">
        <p:wipe dir="r"/>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1:8 NIV</a:t>
            </a:r>
            <a:endParaRPr lang="en-US" dirty="0"/>
          </a:p>
        </p:txBody>
      </p:sp>
      <p:sp>
        <p:nvSpPr>
          <p:cNvPr id="3" name="Content Placeholder 2"/>
          <p:cNvSpPr>
            <a:spLocks noGrp="1"/>
          </p:cNvSpPr>
          <p:nvPr>
            <p:ph idx="1"/>
          </p:nvPr>
        </p:nvSpPr>
        <p:spPr>
          <a:xfrm>
            <a:off x="457200" y="1331394"/>
            <a:ext cx="8458200" cy="3469207"/>
          </a:xfrm>
        </p:spPr>
        <p:txBody>
          <a:bodyPr>
            <a:noAutofit/>
          </a:bodyPr>
          <a:lstStyle/>
          <a:p>
            <a:r>
              <a:rPr lang="en-US" sz="4000" b="1" i="1" dirty="0">
                <a:ln w="25400">
                  <a:solidFill>
                    <a:schemeClr val="accent6">
                      <a:lumMod val="50000"/>
                      <a:alpha val="90000"/>
                    </a:schemeClr>
                  </a:solidFill>
                </a:ln>
              </a:rPr>
              <a:t>“</a:t>
            </a:r>
            <a:r>
              <a:rPr lang="en-US" sz="4000" i="1" dirty="0">
                <a:ln w="25400">
                  <a:solidFill>
                    <a:schemeClr val="accent6">
                      <a:lumMod val="50000"/>
                      <a:alpha val="90000"/>
                    </a:schemeClr>
                  </a:solidFill>
                </a:ln>
              </a:rPr>
              <a:t>But </a:t>
            </a:r>
            <a:r>
              <a:rPr lang="en-US" sz="4000" b="1" i="1" u="sng" dirty="0">
                <a:ln w="25400">
                  <a:solidFill>
                    <a:schemeClr val="accent6">
                      <a:lumMod val="50000"/>
                      <a:alpha val="90000"/>
                    </a:schemeClr>
                  </a:solidFill>
                </a:ln>
              </a:rPr>
              <a:t>you will receive power</a:t>
            </a:r>
            <a:r>
              <a:rPr lang="en-US" sz="4000" i="1" dirty="0">
                <a:ln w="25400">
                  <a:solidFill>
                    <a:schemeClr val="accent6">
                      <a:lumMod val="50000"/>
                      <a:alpha val="90000"/>
                    </a:schemeClr>
                  </a:solidFill>
                </a:ln>
              </a:rPr>
              <a:t> when the </a:t>
            </a:r>
            <a:r>
              <a:rPr lang="en-US" sz="4000" b="1" i="1" dirty="0">
                <a:ln w="25400">
                  <a:solidFill>
                    <a:schemeClr val="accent6">
                      <a:lumMod val="50000"/>
                      <a:alpha val="90000"/>
                    </a:schemeClr>
                  </a:solidFill>
                </a:ln>
              </a:rPr>
              <a:t>Holy Spirit</a:t>
            </a:r>
            <a:r>
              <a:rPr lang="en-US" sz="4000" i="1" dirty="0">
                <a:ln w="25400">
                  <a:solidFill>
                    <a:schemeClr val="accent6">
                      <a:lumMod val="50000"/>
                      <a:alpha val="90000"/>
                    </a:schemeClr>
                  </a:solidFill>
                </a:ln>
              </a:rPr>
              <a:t> comes on you; and you will be my witnesses in Jerusalem, and in all Judea and Samaria, and to the ends of the earth.”</a:t>
            </a:r>
            <a:r>
              <a:rPr lang="en-US" sz="4000" dirty="0">
                <a:ln w="25400">
                  <a:solidFill>
                    <a:schemeClr val="accent6">
                      <a:lumMod val="50000"/>
                      <a:alpha val="90000"/>
                    </a:schemeClr>
                  </a:solidFill>
                </a:ln>
              </a:rPr>
              <a:t> </a:t>
            </a:r>
            <a:endParaRPr lang="en-US" sz="4000" dirty="0">
              <a:ln w="25400">
                <a:solidFill>
                  <a:schemeClr val="accent6">
                    <a:lumMod val="50000"/>
                    <a:alpha val="90000"/>
                  </a:schemeClr>
                </a:solidFill>
              </a:ln>
              <a:solidFill>
                <a:srgbClr val="343437"/>
              </a:solidFill>
            </a:endParaRPr>
          </a:p>
        </p:txBody>
      </p:sp>
    </p:spTree>
    <p:extLst>
      <p:ext uri="{BB962C8B-B14F-4D97-AF65-F5344CB8AC3E}">
        <p14:creationId xmlns:p14="http://schemas.microsoft.com/office/powerpoint/2010/main" val="20024364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300" y="284988"/>
            <a:ext cx="8661400" cy="1683512"/>
          </a:xfrm>
        </p:spPr>
        <p:txBody>
          <a:bodyPr>
            <a:normAutofit/>
          </a:bodyPr>
          <a:lstStyle/>
          <a:p>
            <a:pPr marL="685800" indent="-685800">
              <a:buFont typeface="Arial"/>
              <a:buChar char="•"/>
            </a:pPr>
            <a:r>
              <a:rPr lang="en-US" sz="48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INHERITANCE is what we </a:t>
            </a:r>
            <a:r>
              <a:rPr lang="en-US" sz="4800" b="1" u="sng"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RECEIVE</a:t>
            </a:r>
            <a:r>
              <a:rPr lang="en-US" sz="48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a:t>
            </a:r>
            <a:endParaRPr lang="en-US" sz="4800" b="1" dirty="0">
              <a:solidFill>
                <a:srgbClr val="FFF0C9"/>
              </a:solidFill>
            </a:endParaRPr>
          </a:p>
        </p:txBody>
      </p:sp>
      <p:sp>
        <p:nvSpPr>
          <p:cNvPr id="5" name="Subtitle 2"/>
          <p:cNvSpPr txBox="1">
            <a:spLocks/>
          </p:cNvSpPr>
          <p:nvPr/>
        </p:nvSpPr>
        <p:spPr>
          <a:xfrm>
            <a:off x="241300" y="2120900"/>
            <a:ext cx="8661400" cy="1683512"/>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marL="685800" indent="-685800">
              <a:buFont typeface="Arial"/>
              <a:buChar char="•"/>
            </a:pPr>
            <a:r>
              <a:rPr lang="en-US" sz="48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RESPONSIBILITY is what we </a:t>
            </a:r>
            <a:r>
              <a:rPr lang="en-US" sz="4800" b="1" u="sng"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DO</a:t>
            </a:r>
            <a:r>
              <a:rPr lang="en-US" sz="48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a:t>
            </a:r>
            <a:endParaRPr lang="en-US" sz="4800" b="1" dirty="0">
              <a:solidFill>
                <a:srgbClr val="FFF0C9"/>
              </a:solidFill>
            </a:endParaRPr>
          </a:p>
        </p:txBody>
      </p:sp>
    </p:spTree>
    <p:extLst>
      <p:ext uri="{BB962C8B-B14F-4D97-AF65-F5344CB8AC3E}">
        <p14:creationId xmlns:p14="http://schemas.microsoft.com/office/powerpoint/2010/main" val="3436469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300" y="284988"/>
            <a:ext cx="8661400" cy="1683512"/>
          </a:xfrm>
        </p:spPr>
        <p:txBody>
          <a:bodyPr>
            <a:normAutofit/>
          </a:bodyPr>
          <a:lstStyle/>
          <a:p>
            <a:pPr marL="685800" indent="-685800">
              <a:buFont typeface="Arial"/>
              <a:buChar char="•"/>
            </a:pPr>
            <a:r>
              <a:rPr lang="en-US" sz="48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INHERITANCE is what we </a:t>
            </a:r>
            <a:r>
              <a:rPr lang="en-US" sz="4800" b="1" u="sng"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RECEIVE</a:t>
            </a:r>
            <a:r>
              <a:rPr lang="en-US" sz="48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a:t>
            </a:r>
            <a:endParaRPr lang="en-US" sz="4800" b="1" dirty="0">
              <a:solidFill>
                <a:srgbClr val="FFF0C9"/>
              </a:solidFill>
            </a:endParaRPr>
          </a:p>
        </p:txBody>
      </p:sp>
      <p:sp>
        <p:nvSpPr>
          <p:cNvPr id="4" name="Rectangle 3"/>
          <p:cNvSpPr/>
          <p:nvPr/>
        </p:nvSpPr>
        <p:spPr>
          <a:xfrm>
            <a:off x="241300" y="3946098"/>
            <a:ext cx="8661400" cy="907941"/>
          </a:xfrm>
          <a:prstGeom prst="rect">
            <a:avLst/>
          </a:prstGeom>
        </p:spPr>
        <p:txBody>
          <a:bodyPr wrap="square">
            <a:spAutoFit/>
          </a:bodyPr>
          <a:lstStyle/>
          <a:p>
            <a:pPr marL="857250" indent="-857250">
              <a:buFont typeface="Arial"/>
              <a:buChar char="•"/>
            </a:pPr>
            <a:r>
              <a:rPr lang="en-US" sz="5300" b="1"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LEGACY is what we </a:t>
            </a:r>
            <a:r>
              <a:rPr lang="en-US" sz="5300" b="1" u="sng"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LEAVE</a:t>
            </a:r>
            <a:r>
              <a:rPr lang="en-US" sz="5300" b="1" spc="50" dirty="0" smtClean="0">
                <a:ln w="13500">
                  <a:solidFill>
                    <a:schemeClr val="accent1">
                      <a:shade val="2500"/>
                      <a:alpha val="6500"/>
                    </a:schemeClr>
                  </a:solidFill>
                  <a:prstDash val="solid"/>
                </a:ln>
                <a:solidFill>
                  <a:srgbClr val="800000"/>
                </a:solidFill>
                <a:effectLst>
                  <a:innerShdw blurRad="50900" dist="38500" dir="13500000">
                    <a:srgbClr val="000000">
                      <a:alpha val="60000"/>
                    </a:srgbClr>
                  </a:innerShdw>
                </a:effectLst>
              </a:rPr>
              <a:t>.</a:t>
            </a:r>
            <a:endParaRPr lang="en-US" sz="5300" b="1" dirty="0">
              <a:solidFill>
                <a:srgbClr val="800000"/>
              </a:solidFill>
            </a:endParaRPr>
          </a:p>
        </p:txBody>
      </p:sp>
      <p:sp>
        <p:nvSpPr>
          <p:cNvPr id="5" name="Subtitle 2"/>
          <p:cNvSpPr txBox="1">
            <a:spLocks/>
          </p:cNvSpPr>
          <p:nvPr/>
        </p:nvSpPr>
        <p:spPr>
          <a:xfrm>
            <a:off x="241300" y="2120900"/>
            <a:ext cx="8661400" cy="1683512"/>
          </a:xfrm>
          <a:prstGeom prst="rect">
            <a:avLst/>
          </a:prstGeom>
        </p:spPr>
        <p:txBody>
          <a:bodyPr vert="horz" lIns="118872" tIns="0" rIns="45720" bIns="0" rtlCol="0" anchor="b">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800" kern="1200">
                <a:solidFill>
                  <a:schemeClr val="tx1">
                    <a:tint val="75000"/>
                  </a:schemeClr>
                </a:solidFill>
                <a:latin typeface="+mn-lt"/>
                <a:ea typeface="+mn-ea"/>
                <a:cs typeface="+mn-cs"/>
              </a:defRPr>
            </a:lvl2pPr>
            <a:lvl3pPr marL="914400" indent="0" algn="ctr" rtl="0" eaLnBrk="1" latinLnBrk="0" hangingPunct="1">
              <a:spcBef>
                <a:spcPct val="20000"/>
              </a:spcBef>
              <a:buClr>
                <a:schemeClr val="accent3"/>
              </a:buClr>
              <a:buFont typeface="Arial"/>
              <a:buNone/>
              <a:defRPr kumimoji="0" sz="2400" kern="1200">
                <a:solidFill>
                  <a:schemeClr val="tx1">
                    <a:tint val="75000"/>
                  </a:schemeClr>
                </a:solidFill>
                <a:latin typeface="+mn-lt"/>
                <a:ea typeface="+mn-ea"/>
                <a:cs typeface="+mn-cs"/>
              </a:defRPr>
            </a:lvl3pPr>
            <a:lvl4pPr marL="1371600" indent="0" algn="ctr" rtl="0" eaLnBrk="1" latinLnBrk="0" hangingPunct="1">
              <a:spcBef>
                <a:spcPct val="20000"/>
              </a:spcBef>
              <a:buClr>
                <a:schemeClr val="accent4"/>
              </a:buClr>
              <a:buFont typeface="Arial"/>
              <a:buNone/>
              <a:defRPr kumimoji="0" sz="2000" kern="1200">
                <a:solidFill>
                  <a:schemeClr val="tx1">
                    <a:tint val="75000"/>
                  </a:schemeClr>
                </a:solidFill>
                <a:latin typeface="+mn-lt"/>
                <a:ea typeface="+mn-ea"/>
                <a:cs typeface="+mn-cs"/>
              </a:defRPr>
            </a:lvl4pPr>
            <a:lvl5pPr marL="1828800" indent="0" algn="ctr" rtl="0" eaLnBrk="1" latinLnBrk="0" hangingPunct="1">
              <a:spcBef>
                <a:spcPct val="20000"/>
              </a:spcBef>
              <a:buClr>
                <a:schemeClr val="accent5"/>
              </a:buClr>
              <a:buFont typeface="Wingdings 3"/>
              <a:buNone/>
              <a:defRPr kumimoji="0" lang="en-US" sz="2000" kern="1200">
                <a:solidFill>
                  <a:schemeClr val="tx1">
                    <a:tint val="75000"/>
                  </a:schemeClr>
                </a:solidFill>
                <a:latin typeface="+mn-lt"/>
                <a:ea typeface="+mn-ea"/>
                <a:cs typeface="+mn-cs"/>
              </a:defRPr>
            </a:lvl5pPr>
            <a:lvl6pPr marL="2286000" indent="0" algn="ctr" rtl="0" eaLnBrk="1" latinLnBrk="0" hangingPunct="1">
              <a:spcBef>
                <a:spcPct val="20000"/>
              </a:spcBef>
              <a:buClr>
                <a:schemeClr val="accent6"/>
              </a:buClr>
              <a:buSzPct val="100000"/>
              <a:buFont typeface="Wingdings 2"/>
              <a:buNone/>
              <a:defRPr kumimoji="0" sz="2000" kern="1200">
                <a:solidFill>
                  <a:schemeClr val="tx1">
                    <a:tint val="75000"/>
                  </a:schemeClr>
                </a:solidFill>
                <a:latin typeface="+mn-lt"/>
                <a:ea typeface="+mn-ea"/>
                <a:cs typeface="+mn-cs"/>
              </a:defRPr>
            </a:lvl6pPr>
            <a:lvl7pPr marL="2743200" indent="0" algn="ctr" rtl="0" eaLnBrk="1" latinLnBrk="0" hangingPunct="1">
              <a:spcBef>
                <a:spcPct val="20000"/>
              </a:spcBef>
              <a:buClr>
                <a:schemeClr val="accent1"/>
              </a:buClr>
              <a:buSzPct val="100000"/>
              <a:buFont typeface="Wingdings 2"/>
              <a:buNone/>
              <a:defRPr kumimoji="0" sz="1800" kern="1200">
                <a:solidFill>
                  <a:schemeClr val="tx1">
                    <a:tint val="75000"/>
                  </a:schemeClr>
                </a:solidFill>
                <a:latin typeface="+mn-lt"/>
                <a:ea typeface="+mn-ea"/>
                <a:cs typeface="+mn-cs"/>
              </a:defRPr>
            </a:lvl7pPr>
            <a:lvl8pPr marL="3200400" indent="0" algn="ctr" rtl="0" eaLnBrk="1" latinLnBrk="0" hangingPunct="1">
              <a:spcBef>
                <a:spcPct val="20000"/>
              </a:spcBef>
              <a:buClr>
                <a:schemeClr val="accent2"/>
              </a:buClr>
              <a:buFont typeface="Wingdings 2" pitchFamily="18" charset="2"/>
              <a:buNone/>
              <a:defRPr kumimoji="0" sz="1800" kern="1200">
                <a:solidFill>
                  <a:schemeClr val="tx1">
                    <a:tint val="75000"/>
                  </a:schemeClr>
                </a:solidFill>
                <a:latin typeface="+mn-lt"/>
                <a:ea typeface="+mn-ea"/>
                <a:cs typeface="+mn-cs"/>
              </a:defRPr>
            </a:lvl8pPr>
            <a:lvl9pPr marL="3657600" indent="0" algn="ctr" rtl="0" eaLnBrk="1" latinLnBrk="0" hangingPunct="1">
              <a:spcBef>
                <a:spcPct val="20000"/>
              </a:spcBef>
              <a:buClr>
                <a:schemeClr val="accent3"/>
              </a:buClr>
              <a:buFont typeface="Wingdings 2" pitchFamily="18" charset="2"/>
              <a:buNone/>
              <a:defRPr kumimoji="0" sz="1800" kern="1200" baseline="0">
                <a:solidFill>
                  <a:schemeClr val="tx1">
                    <a:tint val="75000"/>
                  </a:schemeClr>
                </a:solidFill>
                <a:latin typeface="+mn-lt"/>
                <a:ea typeface="+mn-ea"/>
                <a:cs typeface="+mn-cs"/>
              </a:defRPr>
            </a:lvl9pPr>
            <a:extLst/>
          </a:lstStyle>
          <a:p>
            <a:pPr marL="685800" indent="-685800">
              <a:buFont typeface="Arial"/>
              <a:buChar char="•"/>
            </a:pPr>
            <a:r>
              <a:rPr lang="en-US" sz="48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RESPONSIBILITY is what we </a:t>
            </a:r>
            <a:r>
              <a:rPr lang="en-US" sz="4800" b="1" u="sng"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DO</a:t>
            </a:r>
            <a:r>
              <a:rPr lang="en-US" sz="4800" b="1" spc="50" dirty="0" smtClean="0">
                <a:ln w="13500">
                  <a:solidFill>
                    <a:schemeClr val="accent1">
                      <a:shade val="2500"/>
                      <a:alpha val="6500"/>
                    </a:schemeClr>
                  </a:solidFill>
                  <a:prstDash val="solid"/>
                </a:ln>
                <a:solidFill>
                  <a:srgbClr val="FFF0C9"/>
                </a:solidFill>
                <a:effectLst>
                  <a:innerShdw blurRad="50900" dist="38500" dir="13500000">
                    <a:srgbClr val="000000">
                      <a:alpha val="60000"/>
                    </a:srgbClr>
                  </a:innerShdw>
                </a:effectLst>
              </a:rPr>
              <a:t>.</a:t>
            </a:r>
            <a:endParaRPr lang="en-US" sz="4800" b="1" dirty="0">
              <a:solidFill>
                <a:srgbClr val="FFF0C9"/>
              </a:solidFill>
            </a:endParaRPr>
          </a:p>
        </p:txBody>
      </p:sp>
    </p:spTree>
    <p:extLst>
      <p:ext uri="{BB962C8B-B14F-4D97-AF65-F5344CB8AC3E}">
        <p14:creationId xmlns:p14="http://schemas.microsoft.com/office/powerpoint/2010/main" val="86849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46354"/>
            <a:ext cx="8013192" cy="1227582"/>
          </a:xfrm>
        </p:spPr>
        <p:txBody>
          <a:bodyPr>
            <a:normAutofit/>
          </a:bodyPr>
          <a:lstStyle/>
          <a:p>
            <a:r>
              <a:rPr lang="en-US" sz="5400" dirty="0" smtClean="0">
                <a:solidFill>
                  <a:srgbClr val="FFF0C9"/>
                </a:solidFill>
              </a:rPr>
              <a:t>John Maxwell</a:t>
            </a:r>
            <a:endParaRPr lang="en-US" sz="5400" dirty="0">
              <a:solidFill>
                <a:srgbClr val="FFF0C9"/>
              </a:solidFill>
            </a:endParaRPr>
          </a:p>
        </p:txBody>
      </p:sp>
      <p:sp>
        <p:nvSpPr>
          <p:cNvPr id="4" name="Rectangle 3"/>
          <p:cNvSpPr/>
          <p:nvPr/>
        </p:nvSpPr>
        <p:spPr>
          <a:xfrm>
            <a:off x="749808" y="2021063"/>
            <a:ext cx="8013192" cy="2123658"/>
          </a:xfrm>
          <a:prstGeom prst="rect">
            <a:avLst/>
          </a:prstGeom>
        </p:spPr>
        <p:txBody>
          <a:bodyPr wrap="square">
            <a:spAutoFit/>
          </a:bodyPr>
          <a:lstStyle/>
          <a:p>
            <a:pPr algn="r"/>
            <a:r>
              <a:rPr lang="en-US" sz="4400" dirty="0"/>
              <a:t>“The </a:t>
            </a:r>
            <a:r>
              <a:rPr lang="en-US" sz="4400" dirty="0" smtClean="0"/>
              <a:t>Law of </a:t>
            </a:r>
            <a:r>
              <a:rPr lang="en-US" sz="4400" b="1" dirty="0" smtClean="0"/>
              <a:t>‘Like begets Like’ </a:t>
            </a:r>
            <a:r>
              <a:rPr lang="en-US" sz="4400" dirty="0" smtClean="0"/>
              <a:t>tells us: We may </a:t>
            </a:r>
            <a:r>
              <a:rPr lang="en-US" sz="4400" u="sng" dirty="0" smtClean="0"/>
              <a:t>teach</a:t>
            </a:r>
            <a:r>
              <a:rPr lang="en-US" sz="4400" dirty="0" smtClean="0"/>
              <a:t> what we </a:t>
            </a:r>
            <a:r>
              <a:rPr lang="en-US" sz="4400" u="sng" dirty="0" smtClean="0"/>
              <a:t>know</a:t>
            </a:r>
            <a:r>
              <a:rPr lang="en-US" sz="4400" dirty="0" smtClean="0"/>
              <a:t>, but we </a:t>
            </a:r>
            <a:r>
              <a:rPr lang="en-US" sz="4400" b="1" u="sng" dirty="0" smtClean="0"/>
              <a:t>reproduce</a:t>
            </a:r>
            <a:r>
              <a:rPr lang="en-US" sz="4400" dirty="0" smtClean="0"/>
              <a:t> what we </a:t>
            </a:r>
            <a:r>
              <a:rPr lang="en-US" sz="4400" b="1" u="sng" dirty="0" smtClean="0"/>
              <a:t>are</a:t>
            </a:r>
            <a:r>
              <a:rPr lang="en-US" sz="4400" dirty="0" smtClean="0"/>
              <a:t>.</a:t>
            </a:r>
            <a:r>
              <a:rPr lang="en-US" sz="4400" dirty="0"/>
              <a:t>” </a:t>
            </a:r>
            <a:endParaRPr lang="en-US" sz="4400" b="1" spc="50" dirty="0">
              <a:ln w="13500">
                <a:solidFill>
                  <a:schemeClr val="accent1">
                    <a:shade val="2500"/>
                    <a:alpha val="6500"/>
                  </a:schemeClr>
                </a:solidFill>
                <a:prstDash val="solid"/>
              </a:ln>
              <a:solidFill>
                <a:schemeClr val="bg2">
                  <a:lumMod val="25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402085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accent1">
                    <a:lumMod val="20000"/>
                    <a:lumOff val="80000"/>
                  </a:schemeClr>
                </a:solidFill>
              </a:rPr>
              <a:t>James 3:18 NIV</a:t>
            </a:r>
            <a:endParaRPr lang="en-US" sz="4800" dirty="0">
              <a:solidFill>
                <a:schemeClr val="accent1">
                  <a:lumMod val="20000"/>
                  <a:lumOff val="80000"/>
                </a:schemeClr>
              </a:solidFill>
            </a:endParaRPr>
          </a:p>
        </p:txBody>
      </p:sp>
      <p:sp>
        <p:nvSpPr>
          <p:cNvPr id="3" name="Content Placeholder 2"/>
          <p:cNvSpPr>
            <a:spLocks noGrp="1"/>
          </p:cNvSpPr>
          <p:nvPr>
            <p:ph idx="1"/>
          </p:nvPr>
        </p:nvSpPr>
        <p:spPr/>
        <p:txBody>
          <a:bodyPr>
            <a:noAutofit/>
          </a:bodyPr>
          <a:lstStyle/>
          <a:p>
            <a:r>
              <a:rPr lang="en-US" sz="4800" b="1" i="1" u="sng" dirty="0" smtClean="0"/>
              <a:t>Peacemakers</a:t>
            </a:r>
            <a:r>
              <a:rPr lang="en-US" sz="4800" i="1" dirty="0" smtClean="0"/>
              <a:t> </a:t>
            </a:r>
            <a:r>
              <a:rPr lang="en-US" sz="4800" i="1" dirty="0"/>
              <a:t>who </a:t>
            </a:r>
            <a:r>
              <a:rPr lang="en-US" sz="4800" b="1" i="1" u="sng" dirty="0"/>
              <a:t>sow in peace raise a harvest of righteousness</a:t>
            </a:r>
            <a:r>
              <a:rPr lang="en-US" sz="4800" i="1" dirty="0"/>
              <a:t>.</a:t>
            </a:r>
            <a:endParaRPr lang="en-US" sz="4800" dirty="0"/>
          </a:p>
        </p:txBody>
      </p:sp>
    </p:spTree>
    <p:extLst>
      <p:ext uri="{BB962C8B-B14F-4D97-AF65-F5344CB8AC3E}">
        <p14:creationId xmlns:p14="http://schemas.microsoft.com/office/powerpoint/2010/main" val="22695955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46354"/>
            <a:ext cx="8013192" cy="1227582"/>
          </a:xfrm>
        </p:spPr>
        <p:txBody>
          <a:bodyPr>
            <a:normAutofit/>
          </a:bodyPr>
          <a:lstStyle/>
          <a:p>
            <a:r>
              <a:rPr lang="en-US" sz="5400" dirty="0" smtClean="0">
                <a:solidFill>
                  <a:srgbClr val="FFF0C9"/>
                </a:solidFill>
              </a:rPr>
              <a:t>Harper’s Bible Dictionary</a:t>
            </a:r>
            <a:r>
              <a:rPr lang="is-IS" sz="5400" dirty="0" smtClean="0">
                <a:solidFill>
                  <a:srgbClr val="FFF0C9"/>
                </a:solidFill>
              </a:rPr>
              <a:t>…</a:t>
            </a:r>
            <a:endParaRPr lang="en-US" sz="5400" dirty="0">
              <a:solidFill>
                <a:srgbClr val="FFF0C9"/>
              </a:solidFill>
            </a:endParaRPr>
          </a:p>
        </p:txBody>
      </p:sp>
      <p:sp>
        <p:nvSpPr>
          <p:cNvPr id="4" name="Rectangle 3"/>
          <p:cNvSpPr/>
          <p:nvPr/>
        </p:nvSpPr>
        <p:spPr>
          <a:xfrm>
            <a:off x="749808" y="2021063"/>
            <a:ext cx="8013192" cy="2800767"/>
          </a:xfrm>
          <a:prstGeom prst="rect">
            <a:avLst/>
          </a:prstGeom>
        </p:spPr>
        <p:txBody>
          <a:bodyPr wrap="square">
            <a:spAutoFit/>
          </a:bodyPr>
          <a:lstStyle/>
          <a:p>
            <a:pPr algn="r"/>
            <a:r>
              <a:rPr lang="en-US" sz="4400" dirty="0"/>
              <a:t>“The Peacemakers are those who work for the wholeness and well-being that God wills for a broken world.” </a:t>
            </a:r>
            <a:endParaRPr lang="en-US" sz="4400" b="1" spc="50" dirty="0">
              <a:ln w="13500">
                <a:solidFill>
                  <a:schemeClr val="accent1">
                    <a:shade val="2500"/>
                    <a:alpha val="6500"/>
                  </a:schemeClr>
                </a:solidFill>
                <a:prstDash val="solid"/>
              </a:ln>
              <a:solidFill>
                <a:schemeClr val="bg2">
                  <a:lumMod val="25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32084329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Luke 6:35 NIV</a:t>
            </a:r>
            <a:endParaRPr lang="en-US" sz="4800" dirty="0">
              <a:solidFill>
                <a:srgbClr val="FFF0C9"/>
              </a:solidFill>
            </a:endParaRPr>
          </a:p>
        </p:txBody>
      </p:sp>
      <p:sp>
        <p:nvSpPr>
          <p:cNvPr id="3" name="Content Placeholder 2"/>
          <p:cNvSpPr>
            <a:spLocks noGrp="1"/>
          </p:cNvSpPr>
          <p:nvPr>
            <p:ph idx="1"/>
          </p:nvPr>
        </p:nvSpPr>
        <p:spPr>
          <a:xfrm>
            <a:off x="266700" y="1193800"/>
            <a:ext cx="8610600" cy="3797300"/>
          </a:xfrm>
        </p:spPr>
        <p:txBody>
          <a:bodyPr>
            <a:noAutofit/>
          </a:bodyPr>
          <a:lstStyle/>
          <a:p>
            <a:r>
              <a:rPr lang="en-US" sz="3800" i="1" dirty="0" smtClean="0">
                <a:ln>
                  <a:solidFill>
                    <a:schemeClr val="tx1">
                      <a:alpha val="80000"/>
                    </a:schemeClr>
                  </a:solidFill>
                </a:ln>
                <a:solidFill>
                  <a:srgbClr val="FF0000"/>
                </a:solidFill>
              </a:rPr>
              <a:t>But </a:t>
            </a:r>
            <a:r>
              <a:rPr lang="en-US" sz="3800" b="1" i="1" dirty="0">
                <a:ln>
                  <a:solidFill>
                    <a:schemeClr val="tx1">
                      <a:alpha val="80000"/>
                    </a:schemeClr>
                  </a:solidFill>
                </a:ln>
                <a:solidFill>
                  <a:srgbClr val="FF0000"/>
                </a:solidFill>
              </a:rPr>
              <a:t>love your enemies</a:t>
            </a:r>
            <a:r>
              <a:rPr lang="en-US" sz="3800" i="1" dirty="0">
                <a:ln>
                  <a:solidFill>
                    <a:schemeClr val="tx1">
                      <a:alpha val="80000"/>
                    </a:schemeClr>
                  </a:solidFill>
                </a:ln>
                <a:solidFill>
                  <a:srgbClr val="FF0000"/>
                </a:solidFill>
              </a:rPr>
              <a:t>, </a:t>
            </a:r>
            <a:r>
              <a:rPr lang="en-US" sz="3800" b="1" i="1" dirty="0">
                <a:ln>
                  <a:solidFill>
                    <a:schemeClr val="tx1">
                      <a:alpha val="80000"/>
                    </a:schemeClr>
                  </a:solidFill>
                </a:ln>
                <a:solidFill>
                  <a:srgbClr val="FF0000"/>
                </a:solidFill>
              </a:rPr>
              <a:t>do good </a:t>
            </a:r>
            <a:r>
              <a:rPr lang="en-US" sz="3800" i="1" u="sng" dirty="0">
                <a:ln>
                  <a:solidFill>
                    <a:schemeClr val="tx1">
                      <a:alpha val="80000"/>
                    </a:schemeClr>
                  </a:solidFill>
                </a:ln>
                <a:solidFill>
                  <a:srgbClr val="FF0000"/>
                </a:solidFill>
              </a:rPr>
              <a:t>to</a:t>
            </a:r>
            <a:r>
              <a:rPr lang="en-US" sz="3800" i="1" dirty="0">
                <a:ln>
                  <a:solidFill>
                    <a:schemeClr val="tx1">
                      <a:alpha val="80000"/>
                    </a:schemeClr>
                  </a:solidFill>
                </a:ln>
                <a:solidFill>
                  <a:srgbClr val="FF0000"/>
                </a:solidFill>
              </a:rPr>
              <a:t> them, and </a:t>
            </a:r>
            <a:r>
              <a:rPr lang="en-US" sz="3800" b="1" i="1" dirty="0">
                <a:ln>
                  <a:solidFill>
                    <a:schemeClr val="tx1">
                      <a:alpha val="80000"/>
                    </a:schemeClr>
                  </a:solidFill>
                </a:ln>
                <a:solidFill>
                  <a:srgbClr val="FF0000"/>
                </a:solidFill>
              </a:rPr>
              <a:t>lend</a:t>
            </a:r>
            <a:r>
              <a:rPr lang="en-US" sz="3800" i="1" dirty="0">
                <a:ln>
                  <a:solidFill>
                    <a:schemeClr val="tx1">
                      <a:alpha val="80000"/>
                    </a:schemeClr>
                  </a:solidFill>
                </a:ln>
                <a:solidFill>
                  <a:srgbClr val="FF0000"/>
                </a:solidFill>
              </a:rPr>
              <a:t> </a:t>
            </a:r>
            <a:r>
              <a:rPr lang="en-US" sz="3800" i="1" u="sng" dirty="0">
                <a:ln>
                  <a:solidFill>
                    <a:schemeClr val="tx1">
                      <a:alpha val="80000"/>
                    </a:schemeClr>
                  </a:solidFill>
                </a:ln>
                <a:solidFill>
                  <a:srgbClr val="FF0000"/>
                </a:solidFill>
              </a:rPr>
              <a:t>to</a:t>
            </a:r>
            <a:r>
              <a:rPr lang="en-US" sz="3800" i="1" dirty="0">
                <a:ln>
                  <a:solidFill>
                    <a:schemeClr val="tx1">
                      <a:alpha val="80000"/>
                    </a:schemeClr>
                  </a:solidFill>
                </a:ln>
                <a:solidFill>
                  <a:srgbClr val="FF0000"/>
                </a:solidFill>
              </a:rPr>
              <a:t> them without expecting to get anything back. </a:t>
            </a:r>
            <a:r>
              <a:rPr lang="en-US" sz="3800" b="1" i="1" u="sng" dirty="0">
                <a:ln>
                  <a:solidFill>
                    <a:schemeClr val="tx1">
                      <a:alpha val="80000"/>
                    </a:schemeClr>
                  </a:solidFill>
                </a:ln>
                <a:solidFill>
                  <a:srgbClr val="FF0000"/>
                </a:solidFill>
              </a:rPr>
              <a:t>Then your reward will be</a:t>
            </a:r>
            <a:r>
              <a:rPr lang="en-US" sz="3800" b="1" i="1" dirty="0">
                <a:ln>
                  <a:solidFill>
                    <a:schemeClr val="tx1">
                      <a:alpha val="80000"/>
                    </a:schemeClr>
                  </a:solidFill>
                </a:ln>
                <a:solidFill>
                  <a:srgbClr val="FF0000"/>
                </a:solidFill>
              </a:rPr>
              <a:t> </a:t>
            </a:r>
            <a:r>
              <a:rPr lang="en-US" sz="3800" b="1" i="1" u="sng" dirty="0">
                <a:ln>
                  <a:solidFill>
                    <a:schemeClr val="tx1">
                      <a:alpha val="80000"/>
                    </a:schemeClr>
                  </a:solidFill>
                </a:ln>
                <a:solidFill>
                  <a:srgbClr val="FF0000"/>
                </a:solidFill>
              </a:rPr>
              <a:t>great</a:t>
            </a:r>
            <a:r>
              <a:rPr lang="en-US" sz="3800" i="1" dirty="0">
                <a:ln>
                  <a:solidFill>
                    <a:schemeClr val="tx1">
                      <a:alpha val="80000"/>
                    </a:schemeClr>
                  </a:solidFill>
                </a:ln>
                <a:solidFill>
                  <a:srgbClr val="FF0000"/>
                </a:solidFill>
              </a:rPr>
              <a:t>, and you will be </a:t>
            </a:r>
            <a:r>
              <a:rPr lang="en-US" sz="3800" b="1" i="1" u="sng" dirty="0">
                <a:ln>
                  <a:solidFill>
                    <a:schemeClr val="tx1">
                      <a:alpha val="80000"/>
                    </a:schemeClr>
                  </a:solidFill>
                </a:ln>
                <a:solidFill>
                  <a:srgbClr val="FF0000"/>
                </a:solidFill>
              </a:rPr>
              <a:t>sons of the Most High</a:t>
            </a:r>
            <a:r>
              <a:rPr lang="en-US" sz="3800" i="1" dirty="0">
                <a:ln>
                  <a:solidFill>
                    <a:schemeClr val="tx1">
                      <a:alpha val="80000"/>
                    </a:schemeClr>
                  </a:solidFill>
                </a:ln>
                <a:solidFill>
                  <a:srgbClr val="FF0000"/>
                </a:solidFill>
              </a:rPr>
              <a:t>, </a:t>
            </a:r>
            <a:r>
              <a:rPr lang="en-US" sz="3800" i="1" u="sng" dirty="0">
                <a:ln>
                  <a:solidFill>
                    <a:schemeClr val="tx1">
                      <a:alpha val="80000"/>
                    </a:schemeClr>
                  </a:solidFill>
                </a:ln>
                <a:solidFill>
                  <a:srgbClr val="FF0000"/>
                </a:solidFill>
              </a:rPr>
              <a:t>because</a:t>
            </a:r>
            <a:r>
              <a:rPr lang="en-US" sz="3800" i="1" dirty="0">
                <a:ln>
                  <a:solidFill>
                    <a:schemeClr val="tx1">
                      <a:alpha val="80000"/>
                    </a:schemeClr>
                  </a:solidFill>
                </a:ln>
                <a:solidFill>
                  <a:srgbClr val="FF0000"/>
                </a:solidFill>
              </a:rPr>
              <a:t> </a:t>
            </a:r>
            <a:r>
              <a:rPr lang="en-US" sz="3800" i="1" u="sng" dirty="0">
                <a:ln>
                  <a:solidFill>
                    <a:schemeClr val="tx1">
                      <a:alpha val="80000"/>
                    </a:schemeClr>
                  </a:solidFill>
                </a:ln>
                <a:solidFill>
                  <a:srgbClr val="FF0000"/>
                </a:solidFill>
              </a:rPr>
              <a:t>he</a:t>
            </a:r>
            <a:r>
              <a:rPr lang="en-US" sz="3800" i="1" dirty="0">
                <a:ln>
                  <a:solidFill>
                    <a:schemeClr val="tx1">
                      <a:alpha val="80000"/>
                    </a:schemeClr>
                  </a:solidFill>
                </a:ln>
                <a:solidFill>
                  <a:srgbClr val="FF0000"/>
                </a:solidFill>
              </a:rPr>
              <a:t> </a:t>
            </a:r>
            <a:r>
              <a:rPr lang="en-US" sz="3800" i="1" u="sng" dirty="0">
                <a:ln>
                  <a:solidFill>
                    <a:schemeClr val="tx1">
                      <a:alpha val="80000"/>
                    </a:schemeClr>
                  </a:solidFill>
                </a:ln>
                <a:solidFill>
                  <a:srgbClr val="FF0000"/>
                </a:solidFill>
              </a:rPr>
              <a:t>is</a:t>
            </a:r>
            <a:r>
              <a:rPr lang="en-US" sz="3800" i="1" dirty="0">
                <a:ln>
                  <a:solidFill>
                    <a:schemeClr val="tx1">
                      <a:alpha val="80000"/>
                    </a:schemeClr>
                  </a:solidFill>
                </a:ln>
                <a:solidFill>
                  <a:srgbClr val="FF0000"/>
                </a:solidFill>
              </a:rPr>
              <a:t> </a:t>
            </a:r>
            <a:r>
              <a:rPr lang="en-US" sz="3800" i="1" u="sng" dirty="0">
                <a:ln>
                  <a:solidFill>
                    <a:schemeClr val="tx1">
                      <a:alpha val="80000"/>
                    </a:schemeClr>
                  </a:solidFill>
                </a:ln>
                <a:solidFill>
                  <a:srgbClr val="FF0000"/>
                </a:solidFill>
              </a:rPr>
              <a:t>kind</a:t>
            </a:r>
            <a:r>
              <a:rPr lang="en-US" sz="3800" i="1" dirty="0">
                <a:ln>
                  <a:solidFill>
                    <a:schemeClr val="tx1">
                      <a:alpha val="80000"/>
                    </a:schemeClr>
                  </a:solidFill>
                </a:ln>
                <a:solidFill>
                  <a:srgbClr val="FF0000"/>
                </a:solidFill>
              </a:rPr>
              <a:t> </a:t>
            </a:r>
            <a:r>
              <a:rPr lang="en-US" sz="3800" i="1" u="sng" dirty="0">
                <a:ln>
                  <a:solidFill>
                    <a:schemeClr val="tx1">
                      <a:alpha val="80000"/>
                    </a:schemeClr>
                  </a:solidFill>
                </a:ln>
                <a:solidFill>
                  <a:srgbClr val="FF0000"/>
                </a:solidFill>
              </a:rPr>
              <a:t>to</a:t>
            </a:r>
            <a:r>
              <a:rPr lang="en-US" sz="3800" i="1" dirty="0">
                <a:ln>
                  <a:solidFill>
                    <a:schemeClr val="tx1">
                      <a:alpha val="80000"/>
                    </a:schemeClr>
                  </a:solidFill>
                </a:ln>
                <a:solidFill>
                  <a:srgbClr val="FF0000"/>
                </a:solidFill>
              </a:rPr>
              <a:t> </a:t>
            </a:r>
            <a:r>
              <a:rPr lang="en-US" sz="3800" i="1" u="sng" dirty="0">
                <a:ln>
                  <a:solidFill>
                    <a:schemeClr val="tx1">
                      <a:alpha val="80000"/>
                    </a:schemeClr>
                  </a:solidFill>
                </a:ln>
                <a:solidFill>
                  <a:srgbClr val="FF0000"/>
                </a:solidFill>
              </a:rPr>
              <a:t>the</a:t>
            </a:r>
            <a:r>
              <a:rPr lang="en-US" sz="3800" i="1" dirty="0">
                <a:ln>
                  <a:solidFill>
                    <a:schemeClr val="tx1">
                      <a:alpha val="80000"/>
                    </a:schemeClr>
                  </a:solidFill>
                </a:ln>
                <a:solidFill>
                  <a:srgbClr val="FF0000"/>
                </a:solidFill>
              </a:rPr>
              <a:t> </a:t>
            </a:r>
            <a:r>
              <a:rPr lang="en-US" sz="3800" i="1" u="sng" dirty="0">
                <a:ln>
                  <a:solidFill>
                    <a:schemeClr val="tx1">
                      <a:alpha val="80000"/>
                    </a:schemeClr>
                  </a:solidFill>
                </a:ln>
                <a:solidFill>
                  <a:srgbClr val="FF0000"/>
                </a:solidFill>
              </a:rPr>
              <a:t>ungrateful</a:t>
            </a:r>
            <a:r>
              <a:rPr lang="en-US" sz="3800" i="1" dirty="0">
                <a:ln>
                  <a:solidFill>
                    <a:schemeClr val="tx1">
                      <a:alpha val="80000"/>
                    </a:schemeClr>
                  </a:solidFill>
                </a:ln>
                <a:solidFill>
                  <a:srgbClr val="FF0000"/>
                </a:solidFill>
              </a:rPr>
              <a:t> </a:t>
            </a:r>
            <a:r>
              <a:rPr lang="en-US" sz="3800" i="1" u="sng" dirty="0">
                <a:ln>
                  <a:solidFill>
                    <a:schemeClr val="tx1">
                      <a:alpha val="80000"/>
                    </a:schemeClr>
                  </a:solidFill>
                </a:ln>
                <a:solidFill>
                  <a:srgbClr val="FF0000"/>
                </a:solidFill>
              </a:rPr>
              <a:t>and</a:t>
            </a:r>
            <a:r>
              <a:rPr lang="en-US" sz="3800" i="1" dirty="0">
                <a:ln>
                  <a:solidFill>
                    <a:schemeClr val="tx1">
                      <a:alpha val="80000"/>
                    </a:schemeClr>
                  </a:solidFill>
                </a:ln>
                <a:solidFill>
                  <a:srgbClr val="FF0000"/>
                </a:solidFill>
              </a:rPr>
              <a:t> </a:t>
            </a:r>
            <a:r>
              <a:rPr lang="en-US" sz="3800" i="1" u="sng" dirty="0">
                <a:ln>
                  <a:solidFill>
                    <a:schemeClr val="tx1">
                      <a:alpha val="80000"/>
                    </a:schemeClr>
                  </a:solidFill>
                </a:ln>
                <a:solidFill>
                  <a:srgbClr val="FF0000"/>
                </a:solidFill>
              </a:rPr>
              <a:t>wicked</a:t>
            </a:r>
            <a:r>
              <a:rPr lang="en-US" sz="3800" i="1" dirty="0">
                <a:ln>
                  <a:solidFill>
                    <a:schemeClr val="tx1">
                      <a:alpha val="80000"/>
                    </a:schemeClr>
                  </a:solidFill>
                </a:ln>
                <a:solidFill>
                  <a:srgbClr val="FF0000"/>
                </a:solidFill>
              </a:rPr>
              <a:t>. </a:t>
            </a:r>
            <a:endParaRPr lang="en-US" sz="3800" dirty="0">
              <a:ln>
                <a:solidFill>
                  <a:schemeClr val="tx1">
                    <a:alpha val="80000"/>
                  </a:schemeClr>
                </a:solidFill>
              </a:ln>
              <a:solidFill>
                <a:srgbClr val="FF0000"/>
              </a:solidFill>
            </a:endParaRPr>
          </a:p>
        </p:txBody>
      </p:sp>
    </p:spTree>
    <p:extLst>
      <p:ext uri="{BB962C8B-B14F-4D97-AF65-F5344CB8AC3E}">
        <p14:creationId xmlns:p14="http://schemas.microsoft.com/office/powerpoint/2010/main" val="34500931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2 Corinthians 4:3 NLT</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800" i="1" dirty="0"/>
              <a:t>If the </a:t>
            </a:r>
            <a:r>
              <a:rPr lang="en-US" sz="4800" b="1" i="1" dirty="0"/>
              <a:t>Good News</a:t>
            </a:r>
            <a:r>
              <a:rPr lang="en-US" sz="4800" i="1" dirty="0"/>
              <a:t> we preach is hidden behind a veil, it is hidden only from people who are perishing. </a:t>
            </a:r>
            <a:r>
              <a:rPr lang="en-US" sz="4800" dirty="0"/>
              <a:t> </a:t>
            </a:r>
          </a:p>
        </p:txBody>
      </p:sp>
    </p:spTree>
    <p:extLst>
      <p:ext uri="{BB962C8B-B14F-4D97-AF65-F5344CB8AC3E}">
        <p14:creationId xmlns:p14="http://schemas.microsoft.com/office/powerpoint/2010/main" val="2531844536"/>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2 Corinthians 4:4a NLT</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400" b="1" i="1" dirty="0" smtClean="0"/>
              <a:t>Satan</a:t>
            </a:r>
            <a:r>
              <a:rPr lang="en-US" sz="4400" b="1" i="1" dirty="0"/>
              <a:t>, who is the god of this world, has blinded the minds of those who don’t believe. They are unable to see the glorious light of the Good </a:t>
            </a:r>
            <a:r>
              <a:rPr lang="en-US" sz="4400" b="1" i="1" dirty="0" smtClean="0"/>
              <a:t>News</a:t>
            </a:r>
            <a:r>
              <a:rPr lang="mr-IN" sz="4400" b="1" i="1" dirty="0" smtClean="0"/>
              <a:t>…</a:t>
            </a:r>
            <a:r>
              <a:rPr lang="en-US" sz="4400" i="1" dirty="0" smtClean="0"/>
              <a:t> </a:t>
            </a:r>
            <a:endParaRPr lang="en-US" sz="4400" dirty="0"/>
          </a:p>
        </p:txBody>
      </p:sp>
    </p:spTree>
    <p:extLst>
      <p:ext uri="{BB962C8B-B14F-4D97-AF65-F5344CB8AC3E}">
        <p14:creationId xmlns:p14="http://schemas.microsoft.com/office/powerpoint/2010/main" val="639896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2 Corinthians 4:4b NLT</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400" b="1" i="1" dirty="0" smtClean="0"/>
              <a:t>They </a:t>
            </a:r>
            <a:r>
              <a:rPr lang="en-US" sz="4400" b="1" i="1" dirty="0"/>
              <a:t>don’t understand this message about the glory of Christ, who is the exact likeness of God.</a:t>
            </a:r>
            <a:r>
              <a:rPr lang="en-US" sz="4400" i="1" dirty="0"/>
              <a:t> </a:t>
            </a:r>
            <a:endParaRPr lang="en-US" sz="4400" dirty="0"/>
          </a:p>
        </p:txBody>
      </p:sp>
    </p:spTree>
    <p:extLst>
      <p:ext uri="{BB962C8B-B14F-4D97-AF65-F5344CB8AC3E}">
        <p14:creationId xmlns:p14="http://schemas.microsoft.com/office/powerpoint/2010/main" val="3284565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2 Corinthians 4:5 NLT</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200" i="1" dirty="0"/>
              <a:t>You see, we don’t go around preaching about ourselves. We preach that Jesus Christ is Lord, and we ourselves are your servants for Jesus’ sake.</a:t>
            </a:r>
            <a:r>
              <a:rPr lang="en-US" sz="4200" dirty="0"/>
              <a:t> </a:t>
            </a:r>
          </a:p>
        </p:txBody>
      </p:sp>
    </p:spTree>
    <p:extLst>
      <p:ext uri="{BB962C8B-B14F-4D97-AF65-F5344CB8AC3E}">
        <p14:creationId xmlns:p14="http://schemas.microsoft.com/office/powerpoint/2010/main" val="66653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485" y="419776"/>
            <a:ext cx="8172703" cy="1082415"/>
          </a:xfrm>
        </p:spPr>
        <p:txBody>
          <a:bodyPr/>
          <a:lstStyle/>
          <a:p>
            <a:r>
              <a:rPr lang="en-US" sz="6000" dirty="0" smtClean="0">
                <a:ln w="24500" cmpd="dbl">
                  <a:solidFill>
                    <a:schemeClr val="accent2">
                      <a:shade val="85000"/>
                      <a:satMod val="155000"/>
                    </a:schemeClr>
                  </a:solidFill>
                  <a:prstDash val="solid"/>
                  <a:miter lim="800000"/>
                </a:ln>
                <a:solidFill>
                  <a:schemeClr val="accent4">
                    <a:lumMod val="60000"/>
                    <a:lumOff val="40000"/>
                  </a:schemeClr>
                </a:solidFill>
                <a:effectLst>
                  <a:outerShdw blurRad="38100" dist="38100" dir="7020000" algn="tl">
                    <a:srgbClr val="000000">
                      <a:alpha val="35000"/>
                    </a:srgbClr>
                  </a:outerShdw>
                </a:effectLst>
              </a:rPr>
              <a:t>In 2018, </a:t>
            </a:r>
            <a:r>
              <a:rPr lang="en-US" sz="6000" dirty="0" smtClean="0">
                <a:ln w="24500" cmpd="dbl">
                  <a:solidFill>
                    <a:schemeClr val="accent2">
                      <a:shade val="85000"/>
                      <a:satMod val="155000"/>
                    </a:schemeClr>
                  </a:solidFill>
                  <a:prstDash val="solid"/>
                  <a:miter lim="800000"/>
                </a:ln>
                <a:solidFill>
                  <a:schemeClr val="accent4">
                    <a:lumMod val="60000"/>
                    <a:lumOff val="40000"/>
                  </a:schemeClr>
                </a:solidFill>
                <a:effectLst>
                  <a:outerShdw blurRad="38100" dist="38100" dir="7020000" algn="tl">
                    <a:srgbClr val="000000">
                      <a:alpha val="35000"/>
                    </a:srgbClr>
                  </a:outerShdw>
                </a:effectLst>
              </a:rPr>
              <a:t>Our </a:t>
            </a:r>
            <a:r>
              <a:rPr lang="en-US" sz="6000" dirty="0" smtClean="0">
                <a:ln w="24500" cmpd="dbl">
                  <a:solidFill>
                    <a:schemeClr val="accent2">
                      <a:shade val="85000"/>
                      <a:satMod val="155000"/>
                    </a:schemeClr>
                  </a:solidFill>
                  <a:prstDash val="solid"/>
                  <a:miter lim="800000"/>
                </a:ln>
                <a:solidFill>
                  <a:schemeClr val="accent4">
                    <a:lumMod val="60000"/>
                    <a:lumOff val="40000"/>
                  </a:schemeClr>
                </a:solidFill>
                <a:effectLst>
                  <a:outerShdw blurRad="38100" dist="38100" dir="7020000" algn="tl">
                    <a:srgbClr val="000000">
                      <a:alpha val="35000"/>
                    </a:srgbClr>
                  </a:outerShdw>
                </a:effectLst>
              </a:rPr>
              <a:t>Mission</a:t>
            </a:r>
            <a:r>
              <a:rPr lang="is-IS" sz="6000" dirty="0" smtClean="0">
                <a:ln w="24500" cmpd="dbl">
                  <a:solidFill>
                    <a:schemeClr val="accent2">
                      <a:shade val="85000"/>
                      <a:satMod val="155000"/>
                    </a:schemeClr>
                  </a:solidFill>
                  <a:prstDash val="solid"/>
                  <a:miter lim="800000"/>
                </a:ln>
                <a:solidFill>
                  <a:schemeClr val="accent4">
                    <a:lumMod val="60000"/>
                    <a:lumOff val="40000"/>
                  </a:schemeClr>
                </a:solidFill>
                <a:effectLst>
                  <a:outerShdw blurRad="38100" dist="38100" dir="7020000" algn="tl">
                    <a:srgbClr val="000000">
                      <a:alpha val="35000"/>
                    </a:srgbClr>
                  </a:outerShdw>
                </a:effectLst>
              </a:rPr>
              <a:t>…</a:t>
            </a:r>
            <a:endParaRPr lang="en-US" sz="6000" dirty="0">
              <a:ln w="24500" cmpd="dbl">
                <a:solidFill>
                  <a:schemeClr val="accent2">
                    <a:shade val="85000"/>
                    <a:satMod val="155000"/>
                  </a:schemeClr>
                </a:solidFill>
                <a:prstDash val="solid"/>
                <a:miter lim="800000"/>
              </a:ln>
              <a:solidFill>
                <a:schemeClr val="accent4">
                  <a:lumMod val="60000"/>
                  <a:lumOff val="40000"/>
                </a:schemeClr>
              </a:solidFill>
              <a:effectLst>
                <a:outerShdw blurRad="38100" dist="38100" dir="7020000" algn="tl">
                  <a:srgbClr val="000000">
                    <a:alpha val="35000"/>
                  </a:srgbClr>
                </a:outerShdw>
              </a:effectLst>
            </a:endParaRPr>
          </a:p>
        </p:txBody>
      </p:sp>
      <p:sp>
        <p:nvSpPr>
          <p:cNvPr id="4" name="Rectangle 3"/>
          <p:cNvSpPr/>
          <p:nvPr/>
        </p:nvSpPr>
        <p:spPr>
          <a:xfrm>
            <a:off x="348811" y="2109992"/>
            <a:ext cx="8595070" cy="292387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a:r>
              <a:rPr lang="en-US" sz="4500" b="1" spc="50" dirty="0">
                <a:ln w="11430"/>
                <a:solidFill>
                  <a:srgbClr val="000090"/>
                </a:solidFill>
                <a:effectLst>
                  <a:outerShdw blurRad="76200" dist="50800" dir="5400000" algn="tl" rotWithShape="0">
                    <a:srgbClr val="000000">
                      <a:alpha val="65000"/>
                    </a:srgbClr>
                  </a:outerShdw>
                </a:effectLst>
              </a:rPr>
              <a:t>We </a:t>
            </a:r>
            <a:r>
              <a:rPr lang="en-US" sz="4500" b="1" spc="50" dirty="0" smtClean="0">
                <a:ln w="11430"/>
                <a:solidFill>
                  <a:srgbClr val="000090"/>
                </a:solidFill>
                <a:effectLst>
                  <a:outerShdw blurRad="76200" dist="50800" dir="5400000" algn="tl" rotWithShape="0">
                    <a:srgbClr val="000000">
                      <a:alpha val="65000"/>
                    </a:srgbClr>
                  </a:outerShdw>
                </a:effectLst>
              </a:rPr>
              <a:t>exist to do the </a:t>
            </a:r>
            <a:r>
              <a:rPr lang="en-US" sz="4500" b="1" u="sng" spc="50" dirty="0" smtClean="0">
                <a:ln w="11430"/>
                <a:solidFill>
                  <a:srgbClr val="000090"/>
                </a:solidFill>
                <a:effectLst>
                  <a:outerShdw blurRad="76200" dist="50800" dir="5400000" algn="tl" rotWithShape="0">
                    <a:srgbClr val="000000">
                      <a:alpha val="65000"/>
                    </a:srgbClr>
                  </a:outerShdw>
                </a:effectLst>
              </a:rPr>
              <a:t>MINISTRY</a:t>
            </a:r>
            <a:r>
              <a:rPr lang="en-US" sz="4500" b="1" spc="50" dirty="0" smtClean="0">
                <a:ln w="11430"/>
                <a:solidFill>
                  <a:srgbClr val="000090"/>
                </a:solidFill>
                <a:effectLst>
                  <a:outerShdw blurRad="76200" dist="50800" dir="5400000" algn="tl" rotWithShape="0">
                    <a:srgbClr val="000000">
                      <a:alpha val="65000"/>
                    </a:srgbClr>
                  </a:outerShdw>
                </a:effectLst>
              </a:rPr>
              <a:t> of Christ; in the </a:t>
            </a:r>
            <a:r>
              <a:rPr lang="en-US" sz="4500" b="1" u="sng" spc="50" dirty="0" smtClean="0">
                <a:ln w="11430"/>
                <a:solidFill>
                  <a:srgbClr val="000090"/>
                </a:solidFill>
                <a:effectLst>
                  <a:outerShdw blurRad="76200" dist="50800" dir="5400000" algn="tl" rotWithShape="0">
                    <a:srgbClr val="000000">
                      <a:alpha val="65000"/>
                    </a:srgbClr>
                  </a:outerShdw>
                </a:effectLst>
              </a:rPr>
              <a:t>LOVE</a:t>
            </a:r>
            <a:r>
              <a:rPr lang="en-US" sz="4500" b="1" spc="50" dirty="0" smtClean="0">
                <a:ln w="11430"/>
                <a:solidFill>
                  <a:srgbClr val="000090"/>
                </a:solidFill>
                <a:effectLst>
                  <a:outerShdw blurRad="76200" dist="50800" dir="5400000" algn="tl" rotWithShape="0">
                    <a:srgbClr val="000000">
                      <a:alpha val="65000"/>
                    </a:srgbClr>
                  </a:outerShdw>
                </a:effectLst>
              </a:rPr>
              <a:t> of Christ; for the </a:t>
            </a:r>
            <a:r>
              <a:rPr lang="en-US" sz="4500" b="1" u="sng" spc="50" dirty="0" smtClean="0">
                <a:ln w="11430"/>
                <a:solidFill>
                  <a:srgbClr val="000090"/>
                </a:solidFill>
                <a:effectLst>
                  <a:outerShdw blurRad="76200" dist="50800" dir="5400000" algn="tl" rotWithShape="0">
                    <a:srgbClr val="000000">
                      <a:alpha val="65000"/>
                    </a:srgbClr>
                  </a:outerShdw>
                </a:effectLst>
              </a:rPr>
              <a:t>GLORY</a:t>
            </a:r>
            <a:r>
              <a:rPr lang="en-US" sz="4500" b="1" spc="50" dirty="0">
                <a:ln w="11430"/>
                <a:solidFill>
                  <a:srgbClr val="000090"/>
                </a:solidFill>
                <a:effectLst>
                  <a:outerShdw blurRad="76200" dist="50800" dir="5400000" algn="tl" rotWithShape="0">
                    <a:srgbClr val="000000">
                      <a:alpha val="65000"/>
                    </a:srgbClr>
                  </a:outerShdw>
                </a:effectLst>
              </a:rPr>
              <a:t> </a:t>
            </a:r>
            <a:r>
              <a:rPr lang="en-US" sz="4500" b="1" spc="50" dirty="0" smtClean="0">
                <a:ln w="11430"/>
                <a:solidFill>
                  <a:srgbClr val="000090"/>
                </a:solidFill>
                <a:effectLst>
                  <a:outerShdw blurRad="76200" dist="50800" dir="5400000" algn="tl" rotWithShape="0">
                    <a:srgbClr val="000000">
                      <a:alpha val="65000"/>
                    </a:srgbClr>
                  </a:outerShdw>
                </a:effectLst>
              </a:rPr>
              <a:t>of Christ; by the </a:t>
            </a:r>
            <a:r>
              <a:rPr lang="en-US" sz="4500" b="1" u="sng" spc="50" dirty="0" smtClean="0">
                <a:ln w="11430"/>
                <a:solidFill>
                  <a:srgbClr val="000090"/>
                </a:solidFill>
                <a:effectLst>
                  <a:outerShdw blurRad="76200" dist="50800" dir="5400000" algn="tl" rotWithShape="0">
                    <a:srgbClr val="000000">
                      <a:alpha val="65000"/>
                    </a:srgbClr>
                  </a:outerShdw>
                </a:effectLst>
              </a:rPr>
              <a:t>POWER</a:t>
            </a:r>
            <a:r>
              <a:rPr lang="en-US" sz="4500" b="1" spc="50" dirty="0" smtClean="0">
                <a:ln w="11430"/>
                <a:solidFill>
                  <a:srgbClr val="000090"/>
                </a:solidFill>
                <a:effectLst>
                  <a:outerShdw blurRad="76200" dist="50800" dir="5400000" algn="tl" rotWithShape="0">
                    <a:srgbClr val="000000">
                      <a:alpha val="65000"/>
                    </a:srgbClr>
                  </a:outerShdw>
                </a:effectLst>
              </a:rPr>
              <a:t> of Christ!</a:t>
            </a:r>
            <a:endParaRPr lang="en-US" sz="4500" b="1" spc="50" dirty="0">
              <a:ln w="11430"/>
              <a:solidFill>
                <a:srgbClr val="00009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89317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2 Corinthians 4:6 NLT</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000" i="1" dirty="0"/>
              <a:t>For God, who said, “Let there be light in the darkness,” has made this light shine in our hearts so we could know the glory of God that is seen in the face of Jesus Christ.</a:t>
            </a:r>
            <a:r>
              <a:rPr lang="en-US" sz="4000" dirty="0"/>
              <a:t> </a:t>
            </a:r>
          </a:p>
        </p:txBody>
      </p:sp>
    </p:spTree>
    <p:extLst>
      <p:ext uri="{BB962C8B-B14F-4D97-AF65-F5344CB8AC3E}">
        <p14:creationId xmlns:p14="http://schemas.microsoft.com/office/powerpoint/2010/main" val="1316038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Ephesians 2:14 NIV</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800" i="1" dirty="0" smtClean="0"/>
              <a:t>For </a:t>
            </a:r>
            <a:r>
              <a:rPr lang="en-US" sz="4800" b="1" i="1" dirty="0"/>
              <a:t>He Himself is our Peace…</a:t>
            </a:r>
            <a:endParaRPr lang="en-US" sz="4800" dirty="0"/>
          </a:p>
        </p:txBody>
      </p:sp>
    </p:spTree>
    <p:extLst>
      <p:ext uri="{BB962C8B-B14F-4D97-AF65-F5344CB8AC3E}">
        <p14:creationId xmlns:p14="http://schemas.microsoft.com/office/powerpoint/2010/main" val="1560998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Ephesians 2:14 VOICE</a:t>
            </a:r>
            <a:endParaRPr lang="en-US" sz="4800" dirty="0">
              <a:solidFill>
                <a:srgbClr val="FFF0C9"/>
              </a:solidFill>
            </a:endParaRPr>
          </a:p>
        </p:txBody>
      </p:sp>
      <p:sp>
        <p:nvSpPr>
          <p:cNvPr id="3" name="Content Placeholder 2"/>
          <p:cNvSpPr>
            <a:spLocks noGrp="1"/>
          </p:cNvSpPr>
          <p:nvPr>
            <p:ph idx="1"/>
          </p:nvPr>
        </p:nvSpPr>
        <p:spPr/>
        <p:txBody>
          <a:bodyPr>
            <a:noAutofit/>
          </a:bodyPr>
          <a:lstStyle/>
          <a:p>
            <a:r>
              <a:rPr lang="en-US" sz="4300" b="1" i="1" dirty="0"/>
              <a:t>He is the embodiment of our peace</a:t>
            </a:r>
            <a:r>
              <a:rPr lang="en-US" sz="4300" i="1" dirty="0"/>
              <a:t>, </a:t>
            </a:r>
            <a:r>
              <a:rPr lang="en-US" sz="4300" b="1" i="1" u="sng" dirty="0"/>
              <a:t>sent</a:t>
            </a:r>
            <a:r>
              <a:rPr lang="en-US" sz="4300" i="1" dirty="0"/>
              <a:t> once and for all </a:t>
            </a:r>
            <a:r>
              <a:rPr lang="en-US" sz="4300" b="1" i="1" u="sng" dirty="0"/>
              <a:t>to take down the great barrier of hatred and hostility that has divided us so that we can be one.</a:t>
            </a:r>
            <a:r>
              <a:rPr lang="en-US" sz="4300" dirty="0"/>
              <a:t> </a:t>
            </a:r>
          </a:p>
        </p:txBody>
      </p:sp>
    </p:spTree>
    <p:extLst>
      <p:ext uri="{BB962C8B-B14F-4D97-AF65-F5344CB8AC3E}">
        <p14:creationId xmlns:p14="http://schemas.microsoft.com/office/powerpoint/2010/main" val="2110690940"/>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0C9"/>
                </a:solidFill>
              </a:rPr>
              <a:t>Matthew 5:9 AMPC</a:t>
            </a:r>
            <a:endParaRPr lang="en-US" sz="4800" dirty="0">
              <a:solidFill>
                <a:srgbClr val="FFF0C9"/>
              </a:solidFill>
            </a:endParaRPr>
          </a:p>
        </p:txBody>
      </p:sp>
      <p:sp>
        <p:nvSpPr>
          <p:cNvPr id="3" name="Content Placeholder 2"/>
          <p:cNvSpPr>
            <a:spLocks noGrp="1"/>
          </p:cNvSpPr>
          <p:nvPr>
            <p:ph idx="1"/>
          </p:nvPr>
        </p:nvSpPr>
        <p:spPr>
          <a:xfrm>
            <a:off x="215900" y="1219200"/>
            <a:ext cx="8724900" cy="3581401"/>
          </a:xfrm>
        </p:spPr>
        <p:txBody>
          <a:bodyPr>
            <a:noAutofit/>
          </a:bodyPr>
          <a:lstStyle/>
          <a:p>
            <a:r>
              <a:rPr lang="en-US" sz="3700" b="1" i="1" dirty="0" smtClean="0">
                <a:ln>
                  <a:solidFill>
                    <a:schemeClr val="tx1">
                      <a:alpha val="85000"/>
                    </a:schemeClr>
                  </a:solidFill>
                </a:ln>
                <a:solidFill>
                  <a:srgbClr val="FF0000"/>
                </a:solidFill>
              </a:rPr>
              <a:t>Blessed</a:t>
            </a:r>
            <a:r>
              <a:rPr lang="en-US" sz="3700" i="1" dirty="0" smtClean="0">
                <a:ln>
                  <a:solidFill>
                    <a:schemeClr val="tx1">
                      <a:alpha val="85000"/>
                    </a:schemeClr>
                  </a:solidFill>
                </a:ln>
                <a:solidFill>
                  <a:srgbClr val="FF0000"/>
                </a:solidFill>
              </a:rPr>
              <a:t> </a:t>
            </a:r>
            <a:r>
              <a:rPr lang="en-US" sz="3700" i="1" dirty="0">
                <a:ln>
                  <a:solidFill>
                    <a:schemeClr val="tx1">
                      <a:alpha val="85000"/>
                    </a:schemeClr>
                  </a:solidFill>
                </a:ln>
                <a:solidFill>
                  <a:srgbClr val="FF0000"/>
                </a:solidFill>
              </a:rPr>
              <a:t>(enjoying enviable happiness, spiritually prosperous—with life-joy and satisfaction in God’s favor and salvation, regardless of their outward conditions) are the </a:t>
            </a:r>
            <a:r>
              <a:rPr lang="en-US" sz="3700" b="1" i="1" dirty="0">
                <a:ln>
                  <a:solidFill>
                    <a:schemeClr val="tx1">
                      <a:alpha val="85000"/>
                    </a:schemeClr>
                  </a:solidFill>
                </a:ln>
                <a:solidFill>
                  <a:srgbClr val="FF0000"/>
                </a:solidFill>
              </a:rPr>
              <a:t>makers and maintainers of peace</a:t>
            </a:r>
            <a:r>
              <a:rPr lang="en-US" sz="3700" i="1" dirty="0">
                <a:ln>
                  <a:solidFill>
                    <a:schemeClr val="tx1">
                      <a:alpha val="85000"/>
                    </a:schemeClr>
                  </a:solidFill>
                </a:ln>
                <a:solidFill>
                  <a:srgbClr val="FF0000"/>
                </a:solidFill>
              </a:rPr>
              <a:t>, for </a:t>
            </a:r>
            <a:r>
              <a:rPr lang="en-US" sz="3700" b="1" i="1" u="sng" dirty="0">
                <a:ln>
                  <a:solidFill>
                    <a:schemeClr val="tx1">
                      <a:alpha val="85000"/>
                    </a:schemeClr>
                  </a:solidFill>
                </a:ln>
                <a:solidFill>
                  <a:srgbClr val="FF0000"/>
                </a:solidFill>
              </a:rPr>
              <a:t>they shall be called the sons of God!</a:t>
            </a:r>
            <a:endParaRPr lang="en-US" sz="3700" dirty="0">
              <a:ln>
                <a:solidFill>
                  <a:schemeClr val="tx1">
                    <a:alpha val="85000"/>
                  </a:schemeClr>
                </a:solidFill>
              </a:ln>
              <a:solidFill>
                <a:srgbClr val="FF0000"/>
              </a:solidFill>
            </a:endParaRPr>
          </a:p>
        </p:txBody>
      </p:sp>
    </p:spTree>
    <p:extLst>
      <p:ext uri="{BB962C8B-B14F-4D97-AF65-F5344CB8AC3E}">
        <p14:creationId xmlns:p14="http://schemas.microsoft.com/office/powerpoint/2010/main" val="123751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46354"/>
            <a:ext cx="8013192" cy="1227582"/>
          </a:xfrm>
        </p:spPr>
        <p:txBody>
          <a:bodyPr>
            <a:normAutofit fontScale="90000"/>
          </a:bodyPr>
          <a:lstStyle/>
          <a:p>
            <a:r>
              <a:rPr lang="en-US" sz="5400" dirty="0" smtClean="0">
                <a:solidFill>
                  <a:srgbClr val="FFF0C9"/>
                </a:solidFill>
              </a:rPr>
              <a:t>The Prayer of Francis of Assisi</a:t>
            </a:r>
            <a:endParaRPr lang="en-US" sz="5400" dirty="0">
              <a:solidFill>
                <a:srgbClr val="FFF0C9"/>
              </a:solidFill>
            </a:endParaRPr>
          </a:p>
        </p:txBody>
      </p:sp>
      <p:sp>
        <p:nvSpPr>
          <p:cNvPr id="4" name="Rectangle 3"/>
          <p:cNvSpPr/>
          <p:nvPr/>
        </p:nvSpPr>
        <p:spPr>
          <a:xfrm>
            <a:off x="749808" y="2021063"/>
            <a:ext cx="8013192" cy="2800767"/>
          </a:xfrm>
          <a:prstGeom prst="rect">
            <a:avLst/>
          </a:prstGeom>
        </p:spPr>
        <p:txBody>
          <a:bodyPr wrap="square">
            <a:spAutoFit/>
          </a:bodyPr>
          <a:lstStyle/>
          <a:p>
            <a:pPr algn="r"/>
            <a:r>
              <a:rPr lang="en-US" sz="4400" dirty="0" smtClean="0"/>
              <a:t>“Lord, make me an instrument of your peace: where there is hatred, let me sow love; 	where there is doubt, faith;”</a:t>
            </a:r>
          </a:p>
        </p:txBody>
      </p:sp>
    </p:spTree>
    <p:extLst>
      <p:ext uri="{BB962C8B-B14F-4D97-AF65-F5344CB8AC3E}">
        <p14:creationId xmlns:p14="http://schemas.microsoft.com/office/powerpoint/2010/main" val="38596832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46354"/>
            <a:ext cx="8013192" cy="1227582"/>
          </a:xfrm>
        </p:spPr>
        <p:txBody>
          <a:bodyPr>
            <a:normAutofit fontScale="90000"/>
          </a:bodyPr>
          <a:lstStyle/>
          <a:p>
            <a:r>
              <a:rPr lang="en-US" sz="5400" dirty="0" smtClean="0">
                <a:solidFill>
                  <a:srgbClr val="FFF0C9"/>
                </a:solidFill>
              </a:rPr>
              <a:t>The Prayer of Francis of Assisi</a:t>
            </a:r>
            <a:endParaRPr lang="en-US" sz="5400" dirty="0">
              <a:solidFill>
                <a:srgbClr val="FFF0C9"/>
              </a:solidFill>
            </a:endParaRPr>
          </a:p>
        </p:txBody>
      </p:sp>
      <p:sp>
        <p:nvSpPr>
          <p:cNvPr id="4" name="Rectangle 3"/>
          <p:cNvSpPr/>
          <p:nvPr/>
        </p:nvSpPr>
        <p:spPr>
          <a:xfrm>
            <a:off x="749808" y="2021063"/>
            <a:ext cx="8013192" cy="2123658"/>
          </a:xfrm>
          <a:prstGeom prst="rect">
            <a:avLst/>
          </a:prstGeom>
        </p:spPr>
        <p:txBody>
          <a:bodyPr wrap="square">
            <a:spAutoFit/>
          </a:bodyPr>
          <a:lstStyle/>
          <a:p>
            <a:pPr algn="r"/>
            <a:r>
              <a:rPr lang="en-US" sz="4400" dirty="0" smtClean="0"/>
              <a:t>“where there is despair, hope; 	where there is darkness, light; where there is sadness, joy.”</a:t>
            </a:r>
          </a:p>
        </p:txBody>
      </p:sp>
    </p:spTree>
    <p:extLst>
      <p:ext uri="{BB962C8B-B14F-4D97-AF65-F5344CB8AC3E}">
        <p14:creationId xmlns:p14="http://schemas.microsoft.com/office/powerpoint/2010/main" val="225789399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46354"/>
            <a:ext cx="8013192" cy="1227582"/>
          </a:xfrm>
        </p:spPr>
        <p:txBody>
          <a:bodyPr>
            <a:normAutofit fontScale="90000"/>
          </a:bodyPr>
          <a:lstStyle/>
          <a:p>
            <a:r>
              <a:rPr lang="en-US" sz="5400" dirty="0" smtClean="0">
                <a:solidFill>
                  <a:srgbClr val="FFF0C9"/>
                </a:solidFill>
              </a:rPr>
              <a:t>The Prayer of Francis of Assisi</a:t>
            </a:r>
            <a:endParaRPr lang="en-US" sz="5400" dirty="0">
              <a:solidFill>
                <a:srgbClr val="FFF0C9"/>
              </a:solidFill>
            </a:endParaRPr>
          </a:p>
        </p:txBody>
      </p:sp>
      <p:sp>
        <p:nvSpPr>
          <p:cNvPr id="4" name="Rectangle 3"/>
          <p:cNvSpPr/>
          <p:nvPr/>
        </p:nvSpPr>
        <p:spPr>
          <a:xfrm>
            <a:off x="749808" y="2021063"/>
            <a:ext cx="8013192" cy="2800767"/>
          </a:xfrm>
          <a:prstGeom prst="rect">
            <a:avLst/>
          </a:prstGeom>
        </p:spPr>
        <p:txBody>
          <a:bodyPr wrap="square">
            <a:spAutoFit/>
          </a:bodyPr>
          <a:lstStyle/>
          <a:p>
            <a:pPr algn="r"/>
            <a:r>
              <a:rPr lang="en-US" sz="4400" dirty="0" smtClean="0"/>
              <a:t>“O Divine Master, grant that I may not so much seek to be consoled as to console, to be understood as to understand,”</a:t>
            </a:r>
          </a:p>
        </p:txBody>
      </p:sp>
    </p:spTree>
    <p:extLst>
      <p:ext uri="{BB962C8B-B14F-4D97-AF65-F5344CB8AC3E}">
        <p14:creationId xmlns:p14="http://schemas.microsoft.com/office/powerpoint/2010/main" val="3851621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46354"/>
            <a:ext cx="8013192" cy="1227582"/>
          </a:xfrm>
        </p:spPr>
        <p:txBody>
          <a:bodyPr>
            <a:normAutofit fontScale="90000"/>
          </a:bodyPr>
          <a:lstStyle/>
          <a:p>
            <a:r>
              <a:rPr lang="en-US" sz="5400" dirty="0" smtClean="0">
                <a:solidFill>
                  <a:srgbClr val="FFF0C9"/>
                </a:solidFill>
              </a:rPr>
              <a:t>The Prayer of Francis of Assisi</a:t>
            </a:r>
            <a:endParaRPr lang="en-US" sz="5400" dirty="0">
              <a:solidFill>
                <a:srgbClr val="FFF0C9"/>
              </a:solidFill>
            </a:endParaRPr>
          </a:p>
        </p:txBody>
      </p:sp>
      <p:sp>
        <p:nvSpPr>
          <p:cNvPr id="4" name="Rectangle 3"/>
          <p:cNvSpPr/>
          <p:nvPr/>
        </p:nvSpPr>
        <p:spPr>
          <a:xfrm>
            <a:off x="749808" y="2021063"/>
            <a:ext cx="8013192" cy="2800767"/>
          </a:xfrm>
          <a:prstGeom prst="rect">
            <a:avLst/>
          </a:prstGeom>
        </p:spPr>
        <p:txBody>
          <a:bodyPr wrap="square">
            <a:spAutoFit/>
          </a:bodyPr>
          <a:lstStyle/>
          <a:p>
            <a:pPr algn="r"/>
            <a:r>
              <a:rPr lang="en-US" sz="4400" dirty="0" smtClean="0"/>
              <a:t>“to be loved as to love. 			For it is in giving that we receive, it is in pardoning that we are pardoned,”</a:t>
            </a:r>
          </a:p>
        </p:txBody>
      </p:sp>
    </p:spTree>
    <p:extLst>
      <p:ext uri="{BB962C8B-B14F-4D97-AF65-F5344CB8AC3E}">
        <p14:creationId xmlns:p14="http://schemas.microsoft.com/office/powerpoint/2010/main" val="3779790492"/>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546354"/>
            <a:ext cx="8013192" cy="1227582"/>
          </a:xfrm>
        </p:spPr>
        <p:txBody>
          <a:bodyPr>
            <a:normAutofit fontScale="90000"/>
          </a:bodyPr>
          <a:lstStyle/>
          <a:p>
            <a:r>
              <a:rPr lang="en-US" sz="5400" dirty="0" smtClean="0">
                <a:solidFill>
                  <a:srgbClr val="FFF0C9"/>
                </a:solidFill>
              </a:rPr>
              <a:t>The Prayer of Francis of Assisi</a:t>
            </a:r>
            <a:endParaRPr lang="en-US" sz="5400" dirty="0">
              <a:solidFill>
                <a:srgbClr val="FFF0C9"/>
              </a:solidFill>
            </a:endParaRPr>
          </a:p>
        </p:txBody>
      </p:sp>
      <p:sp>
        <p:nvSpPr>
          <p:cNvPr id="4" name="Rectangle 3"/>
          <p:cNvSpPr/>
          <p:nvPr/>
        </p:nvSpPr>
        <p:spPr>
          <a:xfrm>
            <a:off x="749808" y="2021063"/>
            <a:ext cx="8013192" cy="1569660"/>
          </a:xfrm>
          <a:prstGeom prst="rect">
            <a:avLst/>
          </a:prstGeom>
        </p:spPr>
        <p:txBody>
          <a:bodyPr wrap="square">
            <a:spAutoFit/>
          </a:bodyPr>
          <a:lstStyle/>
          <a:p>
            <a:pPr algn="r"/>
            <a:r>
              <a:rPr lang="en-US" sz="4800" dirty="0" smtClean="0"/>
              <a:t>“and it is in dying that we are born to eternal life. Amen.”</a:t>
            </a:r>
          </a:p>
        </p:txBody>
      </p:sp>
    </p:spTree>
    <p:extLst>
      <p:ext uri="{BB962C8B-B14F-4D97-AF65-F5344CB8AC3E}">
        <p14:creationId xmlns:p14="http://schemas.microsoft.com/office/powerpoint/2010/main" val="41061118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144000" cy="5143499"/>
          </a:xfrm>
          <a:prstGeom prst="rect">
            <a:avLst/>
          </a:prstGeom>
        </p:spPr>
      </p:pic>
      <p:sp>
        <p:nvSpPr>
          <p:cNvPr id="2" name="Title 1"/>
          <p:cNvSpPr>
            <a:spLocks noGrp="1"/>
          </p:cNvSpPr>
          <p:nvPr>
            <p:ph type="ctrTitle"/>
          </p:nvPr>
        </p:nvSpPr>
        <p:spPr>
          <a:xfrm>
            <a:off x="0" y="3926096"/>
            <a:ext cx="9144000" cy="1217403"/>
          </a:xfrm>
        </p:spPr>
        <p:txBody>
          <a:bodyPr>
            <a:noAutofit/>
          </a:bodyPr>
          <a:lstStyle/>
          <a:p>
            <a:pPr marL="800100" lvl="0" indent="-800100">
              <a:buFont typeface="+mj-lt"/>
              <a:buAutoNum type="arabicPeriod" startAt="4"/>
            </a:pPr>
            <a:r>
              <a:rPr lang="en-US" sz="5500" spc="50" dirty="0" smtClean="0">
                <a:ln w="22987">
                  <a:solidFill>
                    <a:srgbClr val="672020">
                      <a:alpha val="95000"/>
                    </a:srgbClr>
                  </a:solidFill>
                  <a:prstDash val="solid"/>
                </a:ln>
                <a:solidFill>
                  <a:schemeClr val="accent1">
                    <a:tint val="3000"/>
                    <a:alpha val="95000"/>
                  </a:schemeClr>
                </a:solidFill>
                <a:effectLst>
                  <a:glow rad="63500">
                    <a:schemeClr val="accent5">
                      <a:lumMod val="50000"/>
                      <a:alpha val="75000"/>
                    </a:schemeClr>
                  </a:glow>
                  <a:innerShdw blurRad="50900" dist="38500" dir="13500000">
                    <a:srgbClr val="000000">
                      <a:alpha val="60000"/>
                    </a:srgbClr>
                  </a:innerShdw>
                </a:effectLst>
              </a:rPr>
              <a:t>Empowered By </a:t>
            </a:r>
            <a:r>
              <a:rPr lang="en-US" sz="5500" spc="50" dirty="0">
                <a:ln w="22987">
                  <a:solidFill>
                    <a:srgbClr val="672020">
                      <a:alpha val="95000"/>
                    </a:srgbClr>
                  </a:solidFill>
                  <a:prstDash val="solid"/>
                </a:ln>
                <a:solidFill>
                  <a:schemeClr val="accent1">
                    <a:tint val="3000"/>
                    <a:alpha val="95000"/>
                  </a:schemeClr>
                </a:solidFill>
                <a:effectLst>
                  <a:glow rad="63500">
                    <a:schemeClr val="accent5">
                      <a:lumMod val="50000"/>
                      <a:alpha val="75000"/>
                    </a:schemeClr>
                  </a:glow>
                  <a:innerShdw blurRad="50900" dist="38500" dir="13500000">
                    <a:srgbClr val="000000">
                      <a:alpha val="60000"/>
                    </a:srgbClr>
                  </a:innerShdw>
                </a:effectLst>
              </a:rPr>
              <a:t>His </a:t>
            </a:r>
            <a:r>
              <a:rPr lang="en-US" sz="5500" u="sng" spc="50" dirty="0" smtClean="0">
                <a:ln w="22987">
                  <a:solidFill>
                    <a:srgbClr val="672020">
                      <a:alpha val="95000"/>
                    </a:srgbClr>
                  </a:solidFill>
                  <a:prstDash val="solid"/>
                </a:ln>
                <a:solidFill>
                  <a:schemeClr val="accent1">
                    <a:tint val="3000"/>
                    <a:alpha val="95000"/>
                  </a:schemeClr>
                </a:solidFill>
                <a:effectLst>
                  <a:glow rad="63500">
                    <a:schemeClr val="accent5">
                      <a:lumMod val="50000"/>
                      <a:alpha val="75000"/>
                    </a:schemeClr>
                  </a:glow>
                  <a:innerShdw blurRad="50900" dist="38500" dir="13500000">
                    <a:srgbClr val="000000">
                      <a:alpha val="60000"/>
                    </a:srgbClr>
                  </a:innerShdw>
                  <a:reflection blurRad="6350" stA="55000" endA="300" endPos="45500" dir="5400000" sy="-100000" algn="bl" rotWithShape="0"/>
                </a:effectLst>
              </a:rPr>
              <a:t>BREATH</a:t>
            </a:r>
            <a:r>
              <a:rPr lang="en-US" sz="5500" spc="50" dirty="0" smtClean="0">
                <a:ln w="22987">
                  <a:solidFill>
                    <a:srgbClr val="672020">
                      <a:alpha val="95000"/>
                    </a:srgbClr>
                  </a:solidFill>
                  <a:prstDash val="solid"/>
                </a:ln>
                <a:solidFill>
                  <a:schemeClr val="accent1">
                    <a:tint val="3000"/>
                    <a:alpha val="95000"/>
                  </a:schemeClr>
                </a:solidFill>
                <a:effectLst>
                  <a:glow rad="63500">
                    <a:schemeClr val="accent5">
                      <a:lumMod val="50000"/>
                      <a:alpha val="75000"/>
                    </a:schemeClr>
                  </a:glow>
                  <a:innerShdw blurRad="50900" dist="38500" dir="13500000">
                    <a:srgbClr val="000000">
                      <a:alpha val="60000"/>
                    </a:srgbClr>
                  </a:innerShdw>
                </a:effectLst>
              </a:rPr>
              <a:t>.</a:t>
            </a:r>
            <a:endParaRPr lang="en-US" sz="5500" spc="50" dirty="0">
              <a:ln w="22987">
                <a:solidFill>
                  <a:srgbClr val="672020">
                    <a:alpha val="95000"/>
                  </a:srgbClr>
                </a:solidFill>
                <a:prstDash val="solid"/>
              </a:ln>
              <a:solidFill>
                <a:schemeClr val="accent1">
                  <a:tint val="3000"/>
                  <a:alpha val="95000"/>
                </a:schemeClr>
              </a:solidFill>
              <a:effectLst>
                <a:glow rad="63500">
                  <a:schemeClr val="accent5">
                    <a:lumMod val="50000"/>
                    <a:alpha val="75000"/>
                  </a:schemeClr>
                </a:glow>
                <a:innerShdw blurRad="50900" dist="38500" dir="13500000">
                  <a:srgbClr val="000000">
                    <a:alpha val="60000"/>
                  </a:srgbClr>
                </a:innerShdw>
              </a:effectLst>
            </a:endParaRPr>
          </a:p>
        </p:txBody>
      </p:sp>
    </p:spTree>
    <p:extLst>
      <p:ext uri="{BB962C8B-B14F-4D97-AF65-F5344CB8AC3E}">
        <p14:creationId xmlns:p14="http://schemas.microsoft.com/office/powerpoint/2010/main" val="41068043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Romans 1:16 NKJV</a:t>
            </a:r>
            <a:endParaRPr lang="en-US" dirty="0">
              <a:solidFill>
                <a:srgbClr val="FFFF00"/>
              </a:solidFill>
            </a:endParaRPr>
          </a:p>
        </p:txBody>
      </p:sp>
      <p:sp>
        <p:nvSpPr>
          <p:cNvPr id="3" name="Content Placeholder 2"/>
          <p:cNvSpPr>
            <a:spLocks noGrp="1"/>
          </p:cNvSpPr>
          <p:nvPr>
            <p:ph idx="1"/>
          </p:nvPr>
        </p:nvSpPr>
        <p:spPr/>
        <p:txBody>
          <a:bodyPr>
            <a:noAutofit/>
          </a:bodyPr>
          <a:lstStyle/>
          <a:p>
            <a:r>
              <a:rPr lang="en-US" sz="4600" i="1" dirty="0"/>
              <a:t>For </a:t>
            </a:r>
            <a:r>
              <a:rPr lang="en-US" sz="4600" b="1" i="1" u="sng" dirty="0"/>
              <a:t>I am not ashamed of the gospel of Christ, for it is the power of God to salvation for everyone </a:t>
            </a:r>
            <a:r>
              <a:rPr lang="en-US" sz="4600" i="1" dirty="0"/>
              <a:t>who </a:t>
            </a:r>
            <a:r>
              <a:rPr lang="en-US" sz="4600" i="1" dirty="0" smtClean="0"/>
              <a:t>believes...</a:t>
            </a:r>
            <a:r>
              <a:rPr lang="en-US" sz="4600" dirty="0" smtClean="0"/>
              <a:t> </a:t>
            </a:r>
            <a:endParaRPr lang="en-US" sz="4600" dirty="0"/>
          </a:p>
        </p:txBody>
      </p:sp>
    </p:spTree>
    <p:extLst>
      <p:ext uri="{BB962C8B-B14F-4D97-AF65-F5344CB8AC3E}">
        <p14:creationId xmlns:p14="http://schemas.microsoft.com/office/powerpoint/2010/main" val="20360042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John 20:21-22 NIV78</a:t>
            </a:r>
            <a:endParaRPr lang="en-US" sz="4800" dirty="0"/>
          </a:p>
        </p:txBody>
      </p:sp>
      <p:sp>
        <p:nvSpPr>
          <p:cNvPr id="3" name="Content Placeholder 2"/>
          <p:cNvSpPr>
            <a:spLocks noGrp="1"/>
          </p:cNvSpPr>
          <p:nvPr>
            <p:ph idx="1"/>
          </p:nvPr>
        </p:nvSpPr>
        <p:spPr/>
        <p:txBody>
          <a:bodyPr>
            <a:noAutofit/>
          </a:bodyPr>
          <a:lstStyle/>
          <a:p>
            <a:r>
              <a:rPr lang="en-US" sz="4400" i="1" dirty="0" smtClean="0"/>
              <a:t>Again </a:t>
            </a:r>
            <a:r>
              <a:rPr lang="en-US" sz="4400" i="1" dirty="0"/>
              <a:t>Jesus said, </a:t>
            </a:r>
            <a:r>
              <a:rPr lang="en-US" sz="4400" i="1" dirty="0">
                <a:solidFill>
                  <a:srgbClr val="FF0000"/>
                </a:solidFill>
              </a:rPr>
              <a:t>“</a:t>
            </a:r>
            <a:r>
              <a:rPr lang="en-US" sz="4400" b="1" i="1" u="sng" dirty="0">
                <a:solidFill>
                  <a:srgbClr val="FF0000"/>
                </a:solidFill>
              </a:rPr>
              <a:t>Peace</a:t>
            </a:r>
            <a:r>
              <a:rPr lang="en-US" sz="4400" i="1" dirty="0">
                <a:solidFill>
                  <a:srgbClr val="FF0000"/>
                </a:solidFill>
              </a:rPr>
              <a:t> be with you! </a:t>
            </a:r>
            <a:r>
              <a:rPr lang="en-US" sz="4400" b="1" i="1" u="sng" dirty="0">
                <a:solidFill>
                  <a:srgbClr val="FF0000"/>
                </a:solidFill>
              </a:rPr>
              <a:t>As the Father has sent me, I am sending you.</a:t>
            </a:r>
            <a:r>
              <a:rPr lang="en-US" sz="4400" i="1" dirty="0">
                <a:solidFill>
                  <a:srgbClr val="FF0000"/>
                </a:solidFill>
              </a:rPr>
              <a:t>” </a:t>
            </a:r>
            <a:r>
              <a:rPr lang="en-US" sz="4400" b="1" i="1" baseline="30000" dirty="0"/>
              <a:t>22 </a:t>
            </a:r>
            <a:r>
              <a:rPr lang="en-US" sz="4400" i="1" dirty="0"/>
              <a:t>And with that </a:t>
            </a:r>
            <a:r>
              <a:rPr lang="en-US" sz="4400" b="1" i="1" dirty="0"/>
              <a:t>he </a:t>
            </a:r>
            <a:r>
              <a:rPr lang="en-US" sz="4400" b="1" i="1" u="sng" dirty="0"/>
              <a:t>breathed</a:t>
            </a:r>
            <a:r>
              <a:rPr lang="en-US" sz="4400" b="1" i="1" dirty="0"/>
              <a:t> on them</a:t>
            </a:r>
            <a:r>
              <a:rPr lang="en-US" sz="4400" i="1" dirty="0"/>
              <a:t> and </a:t>
            </a:r>
            <a:r>
              <a:rPr lang="en-US" sz="4400" b="1" i="1" dirty="0"/>
              <a:t>said</a:t>
            </a:r>
            <a:r>
              <a:rPr lang="en-US" sz="4400" i="1" dirty="0"/>
              <a:t>, </a:t>
            </a:r>
            <a:r>
              <a:rPr lang="en-US" sz="4400" i="1" dirty="0">
                <a:solidFill>
                  <a:srgbClr val="FF0000"/>
                </a:solidFill>
              </a:rPr>
              <a:t>“</a:t>
            </a:r>
            <a:r>
              <a:rPr lang="en-US" sz="4400" b="1" i="1" dirty="0">
                <a:solidFill>
                  <a:srgbClr val="FF0000"/>
                </a:solidFill>
              </a:rPr>
              <a:t>Receive the Holy Spirit</a:t>
            </a:r>
            <a:r>
              <a:rPr lang="en-US" sz="4400" i="1" dirty="0">
                <a:solidFill>
                  <a:srgbClr val="FF0000"/>
                </a:solidFill>
              </a:rPr>
              <a:t>.”</a:t>
            </a:r>
            <a:endParaRPr lang="en-US" sz="4400" dirty="0">
              <a:solidFill>
                <a:srgbClr val="FF0000"/>
              </a:solidFill>
            </a:endParaRPr>
          </a:p>
        </p:txBody>
      </p:sp>
    </p:spTree>
    <p:extLst>
      <p:ext uri="{BB962C8B-B14F-4D97-AF65-F5344CB8AC3E}">
        <p14:creationId xmlns:p14="http://schemas.microsoft.com/office/powerpoint/2010/main" val="15868449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16586"/>
            <a:ext cx="8509000" cy="939546"/>
          </a:xfrm>
        </p:spPr>
        <p:txBody>
          <a:bodyPr>
            <a:normAutofit/>
          </a:bodyPr>
          <a:lstStyle/>
          <a:p>
            <a:r>
              <a:rPr lang="en-US" sz="4800" dirty="0" smtClean="0">
                <a:solidFill>
                  <a:srgbClr val="FFF0C9"/>
                </a:solidFill>
              </a:rPr>
              <a:t>Habakkuk 3:2 MESSAGE</a:t>
            </a:r>
            <a:endParaRPr lang="en-US" sz="4800" dirty="0">
              <a:solidFill>
                <a:srgbClr val="FFF0C9"/>
              </a:solidFill>
            </a:endParaRPr>
          </a:p>
        </p:txBody>
      </p:sp>
      <p:sp>
        <p:nvSpPr>
          <p:cNvPr id="3" name="Content Placeholder 2"/>
          <p:cNvSpPr>
            <a:spLocks noGrp="1"/>
          </p:cNvSpPr>
          <p:nvPr>
            <p:ph idx="1"/>
          </p:nvPr>
        </p:nvSpPr>
        <p:spPr>
          <a:xfrm>
            <a:off x="177800" y="1204394"/>
            <a:ext cx="8864600" cy="3812106"/>
          </a:xfrm>
        </p:spPr>
        <p:txBody>
          <a:bodyPr>
            <a:noAutofit/>
          </a:bodyPr>
          <a:lstStyle/>
          <a:p>
            <a:r>
              <a:rPr lang="en-US" sz="3950" i="1" dirty="0"/>
              <a:t>God, I’ve heard what our ancestors say about you, and I’m stopped in my tracks, down on my knees. </a:t>
            </a:r>
            <a:r>
              <a:rPr lang="en-US" sz="3950" b="1" i="1" u="sng" dirty="0"/>
              <a:t>Do among us what you did among them. Work among us as you worked among </a:t>
            </a:r>
            <a:r>
              <a:rPr lang="en-US" sz="3950" b="1" i="1" u="sng" dirty="0" smtClean="0"/>
              <a:t>them</a:t>
            </a:r>
            <a:r>
              <a:rPr lang="mr-IN" sz="3950" b="1" i="1" u="sng" dirty="0" smtClean="0"/>
              <a:t>…</a:t>
            </a:r>
            <a:endParaRPr lang="en-US" sz="3950" dirty="0"/>
          </a:p>
        </p:txBody>
      </p:sp>
    </p:spTree>
    <p:extLst>
      <p:ext uri="{BB962C8B-B14F-4D97-AF65-F5344CB8AC3E}">
        <p14:creationId xmlns:p14="http://schemas.microsoft.com/office/powerpoint/2010/main" val="30038947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34" y="116586"/>
            <a:ext cx="8229600" cy="939546"/>
          </a:xfrm>
        </p:spPr>
        <p:txBody>
          <a:bodyPr/>
          <a:lstStyle/>
          <a:p>
            <a:r>
              <a:rPr lang="en-US" dirty="0" smtClean="0">
                <a:solidFill>
                  <a:srgbClr val="FFFF00"/>
                </a:solidFill>
              </a:rPr>
              <a:t>John 20:19 NIV78</a:t>
            </a:r>
            <a:endParaRPr lang="en-US" dirty="0">
              <a:solidFill>
                <a:srgbClr val="FFFF00"/>
              </a:solidFill>
            </a:endParaRPr>
          </a:p>
        </p:txBody>
      </p:sp>
      <p:sp>
        <p:nvSpPr>
          <p:cNvPr id="3" name="Content Placeholder 2"/>
          <p:cNvSpPr>
            <a:spLocks noGrp="1"/>
          </p:cNvSpPr>
          <p:nvPr>
            <p:ph idx="1"/>
          </p:nvPr>
        </p:nvSpPr>
        <p:spPr>
          <a:xfrm>
            <a:off x="393531" y="1331394"/>
            <a:ext cx="8523518" cy="3469207"/>
          </a:xfrm>
        </p:spPr>
        <p:txBody>
          <a:bodyPr>
            <a:noAutofit/>
          </a:bodyPr>
          <a:lstStyle/>
          <a:p>
            <a:r>
              <a:rPr lang="en-US" sz="3800" i="1" dirty="0" smtClean="0"/>
              <a:t>On </a:t>
            </a:r>
            <a:r>
              <a:rPr lang="en-US" sz="3800" i="1" dirty="0"/>
              <a:t>the evening of that first day of the week, when the disciples were together, with </a:t>
            </a:r>
            <a:r>
              <a:rPr lang="en-US" sz="3800" b="1" i="1" dirty="0"/>
              <a:t>the doors </a:t>
            </a:r>
            <a:r>
              <a:rPr lang="en-US" sz="3800" b="1" i="1" u="sng" dirty="0"/>
              <a:t>locked</a:t>
            </a:r>
            <a:r>
              <a:rPr lang="en-US" sz="3800" b="1" i="1" dirty="0"/>
              <a:t> for </a:t>
            </a:r>
            <a:r>
              <a:rPr lang="en-US" sz="3800" b="1" i="1" u="sng" dirty="0"/>
              <a:t>fear</a:t>
            </a:r>
            <a:r>
              <a:rPr lang="en-US" sz="3800" i="1" dirty="0"/>
              <a:t> of the Jews, </a:t>
            </a:r>
            <a:r>
              <a:rPr lang="en-US" sz="3800" b="1" i="1" u="sng" dirty="0"/>
              <a:t>Jesus came and stood</a:t>
            </a:r>
            <a:r>
              <a:rPr lang="en-US" sz="3800" i="1" u="sng" dirty="0"/>
              <a:t> </a:t>
            </a:r>
            <a:r>
              <a:rPr lang="en-US" sz="3800" b="1" i="1" u="sng" dirty="0"/>
              <a:t>among them</a:t>
            </a:r>
            <a:r>
              <a:rPr lang="en-US" sz="3800" i="1" dirty="0"/>
              <a:t> and said, </a:t>
            </a:r>
            <a:r>
              <a:rPr lang="en-US" sz="3800" i="1" dirty="0">
                <a:ln>
                  <a:solidFill>
                    <a:schemeClr val="tx1"/>
                  </a:solidFill>
                </a:ln>
                <a:solidFill>
                  <a:schemeClr val="accent3">
                    <a:lumMod val="75000"/>
                  </a:schemeClr>
                </a:solidFill>
              </a:rPr>
              <a:t>“</a:t>
            </a:r>
            <a:r>
              <a:rPr lang="en-US" sz="3800" b="1" i="1" u="sng" dirty="0">
                <a:ln>
                  <a:solidFill>
                    <a:schemeClr val="tx1"/>
                  </a:solidFill>
                </a:ln>
                <a:solidFill>
                  <a:schemeClr val="accent3">
                    <a:lumMod val="75000"/>
                  </a:schemeClr>
                </a:solidFill>
              </a:rPr>
              <a:t>Peace</a:t>
            </a:r>
            <a:r>
              <a:rPr lang="en-US" sz="3800" i="1" dirty="0">
                <a:ln>
                  <a:solidFill>
                    <a:schemeClr val="tx1"/>
                  </a:solidFill>
                </a:ln>
                <a:solidFill>
                  <a:schemeClr val="accent3">
                    <a:lumMod val="75000"/>
                  </a:schemeClr>
                </a:solidFill>
              </a:rPr>
              <a:t> be with you!</a:t>
            </a:r>
            <a:r>
              <a:rPr lang="en-US" sz="3800" i="1" dirty="0" smtClean="0">
                <a:ln>
                  <a:solidFill>
                    <a:schemeClr val="tx1"/>
                  </a:solidFill>
                </a:ln>
                <a:solidFill>
                  <a:schemeClr val="accent3">
                    <a:lumMod val="75000"/>
                  </a:schemeClr>
                </a:solidFill>
              </a:rPr>
              <a:t>”</a:t>
            </a:r>
            <a:endParaRPr lang="en-US" sz="3800" dirty="0">
              <a:ln>
                <a:solidFill>
                  <a:schemeClr val="tx1"/>
                </a:solidFill>
              </a:ln>
              <a:solidFill>
                <a:schemeClr val="accent3">
                  <a:lumMod val="75000"/>
                </a:schemeClr>
              </a:solidFill>
            </a:endParaRPr>
          </a:p>
        </p:txBody>
      </p:sp>
    </p:spTree>
    <p:extLst>
      <p:ext uri="{BB962C8B-B14F-4D97-AF65-F5344CB8AC3E}">
        <p14:creationId xmlns:p14="http://schemas.microsoft.com/office/powerpoint/2010/main" val="2608646281"/>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606</TotalTime>
  <Words>1896</Words>
  <Application>Microsoft Macintosh PowerPoint</Application>
  <PresentationFormat>On-screen Show (16:9)</PresentationFormat>
  <Paragraphs>169</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Module</vt:lpstr>
      <vt:lpstr>“…Peace Be With You”</vt:lpstr>
      <vt:lpstr>In 2014…</vt:lpstr>
      <vt:lpstr>In 2015…</vt:lpstr>
      <vt:lpstr>In 2016…</vt:lpstr>
      <vt:lpstr>In 2017…</vt:lpstr>
      <vt:lpstr>Acts 1:8 NIV</vt:lpstr>
      <vt:lpstr>In 2018, Our Mission…</vt:lpstr>
      <vt:lpstr>Romans 1:16 NKJV</vt:lpstr>
      <vt:lpstr>John 20:19 NIV78</vt:lpstr>
      <vt:lpstr>John 20:20 NIV78</vt:lpstr>
      <vt:lpstr>John 20:21-22 NIV78</vt:lpstr>
      <vt:lpstr>“AS…”</vt:lpstr>
      <vt:lpstr>Legitimated By His RESURRECTION.</vt:lpstr>
      <vt:lpstr>John 20:19-20 NIV78</vt:lpstr>
      <vt:lpstr>1 Corinthians 15:2-4 NIV</vt:lpstr>
      <vt:lpstr>Motivated By His LOVE.</vt:lpstr>
      <vt:lpstr>John 20:19 NIV78</vt:lpstr>
      <vt:lpstr>John 3:16 KJV</vt:lpstr>
      <vt:lpstr>PowerPoint Presentation</vt:lpstr>
      <vt:lpstr>John 15:19 NIV84</vt:lpstr>
      <vt:lpstr>PowerPoint Presentation</vt:lpstr>
      <vt:lpstr>1 John 1:3 NLT</vt:lpstr>
      <vt:lpstr>PowerPoint Presentation</vt:lpstr>
      <vt:lpstr>John 13:34-35 NLT</vt:lpstr>
      <vt:lpstr>Captivated By His PEACE.</vt:lpstr>
      <vt:lpstr>John 20:19 NIV78</vt:lpstr>
      <vt:lpstr>He LOVES =</vt:lpstr>
      <vt:lpstr>1 Peter 5:7 AMP</vt:lpstr>
      <vt:lpstr>Romans 14:17 VOICE</vt:lpstr>
      <vt:lpstr>God’s WAY =</vt:lpstr>
      <vt:lpstr>Colossians 3:15 NKJV</vt:lpstr>
      <vt:lpstr>PowerPoint Presentation</vt:lpstr>
      <vt:lpstr>John 14:27 NIV</vt:lpstr>
      <vt:lpstr>Philippians 4:6 NKJV</vt:lpstr>
      <vt:lpstr>Philippians 4:7 NKJV</vt:lpstr>
      <vt:lpstr>PowerPoint Presentation</vt:lpstr>
      <vt:lpstr>Romans 15:13 NIV</vt:lpstr>
      <vt:lpstr>Matthew 5:9 NIV</vt:lpstr>
      <vt:lpstr>Romans 12:18 NIV</vt:lpstr>
      <vt:lpstr>1 Peter 3:8 NIV</vt:lpstr>
      <vt:lpstr>1 Peter 3:9 NIV</vt:lpstr>
      <vt:lpstr>Luke 6:27 AMP</vt:lpstr>
      <vt:lpstr>Luke 6:28 AMP</vt:lpstr>
      <vt:lpstr>2 Corinthians 5:18 NIV</vt:lpstr>
      <vt:lpstr>2 Corinthians 5:19 NIV</vt:lpstr>
      <vt:lpstr>1 John 1:9 VOICE</vt:lpstr>
      <vt:lpstr> </vt:lpstr>
      <vt:lpstr>AGREEMENT =</vt:lpstr>
      <vt:lpstr>AGREEMENT =</vt:lpstr>
      <vt:lpstr>1 John 2:2 VOICE</vt:lpstr>
      <vt:lpstr>Acts 9:26 VOICE</vt:lpstr>
      <vt:lpstr>Acts 9:27a VOICE</vt:lpstr>
      <vt:lpstr>Acts 9:27b VOICE</vt:lpstr>
      <vt:lpstr>Romans 14:19 AMP</vt:lpstr>
      <vt:lpstr>Romans 10:15 NKJV</vt:lpstr>
      <vt:lpstr>Reconciliation within</vt:lpstr>
      <vt:lpstr>1 Corinthians 12:27 VOICE</vt:lpstr>
      <vt:lpstr>PowerPoint Presentation</vt:lpstr>
      <vt:lpstr>PowerPoint Presentation</vt:lpstr>
      <vt:lpstr>PowerPoint Presentation</vt:lpstr>
      <vt:lpstr>PowerPoint Presentation</vt:lpstr>
      <vt:lpstr>John Maxwell</vt:lpstr>
      <vt:lpstr>James 3:18 NIV</vt:lpstr>
      <vt:lpstr>Harper’s Bible Dictionary…</vt:lpstr>
      <vt:lpstr>Luke 6:35 NIV</vt:lpstr>
      <vt:lpstr>2 Corinthians 4:3 NLT</vt:lpstr>
      <vt:lpstr>2 Corinthians 4:4a NLT</vt:lpstr>
      <vt:lpstr>2 Corinthians 4:4b NLT</vt:lpstr>
      <vt:lpstr>2 Corinthians 4:5 NLT</vt:lpstr>
      <vt:lpstr>2 Corinthians 4:6 NLT</vt:lpstr>
      <vt:lpstr>Ephesians 2:14 NIV</vt:lpstr>
      <vt:lpstr>Ephesians 2:14 VOICE</vt:lpstr>
      <vt:lpstr>Matthew 5:9 AMPC</vt:lpstr>
      <vt:lpstr>The Prayer of Francis of Assisi</vt:lpstr>
      <vt:lpstr>The Prayer of Francis of Assisi</vt:lpstr>
      <vt:lpstr>The Prayer of Francis of Assisi</vt:lpstr>
      <vt:lpstr>The Prayer of Francis of Assisi</vt:lpstr>
      <vt:lpstr>The Prayer of Francis of Assisi</vt:lpstr>
      <vt:lpstr>Empowered By His BREATH.</vt:lpstr>
      <vt:lpstr>John 20:21-22 NIV78</vt:lpstr>
      <vt:lpstr>Habakkuk 3:2 MESSAGE</vt:lpstr>
    </vt:vector>
  </TitlesOfParts>
  <Company>Montgomery Ministries / Patten Educational Foundation / Christian Cathedral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c:title>
  <dc:creator>Tobey Montgomery</dc:creator>
  <cp:lastModifiedBy>Tobey Montgomery</cp:lastModifiedBy>
  <cp:revision>98</cp:revision>
  <dcterms:created xsi:type="dcterms:W3CDTF">2016-01-10T00:15:31Z</dcterms:created>
  <dcterms:modified xsi:type="dcterms:W3CDTF">2018-09-07T04:21:06Z</dcterms:modified>
</cp:coreProperties>
</file>