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3" r:id="rId16"/>
    <p:sldId id="271" r:id="rId17"/>
    <p:sldId id="269" r:id="rId18"/>
    <p:sldId id="270"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E52739"/>
    <a:srgbClr val="F4837A"/>
    <a:srgbClr val="EA8B84"/>
    <a:srgbClr val="FF5050"/>
    <a:srgbClr val="FF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9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AE081D2-CC1E-44BC-BE7F-861A74B672E0}" type="datetimeFigureOut">
              <a:rPr lang="en-US" smtClean="0"/>
              <a:pPr/>
              <a:t>2/24/2016</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F8B2CE4-C3F7-44A5-BF2E-5DEBC4D5231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E081D2-CC1E-44BC-BE7F-861A74B672E0}" type="datetimeFigureOut">
              <a:rPr lang="en-US" smtClean="0"/>
              <a:pPr/>
              <a:t>2/24/2016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8B2CE4-C3F7-44A5-BF2E-5DEBC4D523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DAE081D2-CC1E-44BC-BE7F-861A74B672E0}" type="datetimeFigureOut">
              <a:rPr lang="en-US" smtClean="0"/>
              <a:pPr/>
              <a:t>2/24/2016</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F8B2CE4-C3F7-44A5-BF2E-5DEBC4D523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E081D2-CC1E-44BC-BE7F-861A74B672E0}" type="datetimeFigureOut">
              <a:rPr lang="en-US" smtClean="0"/>
              <a:pPr/>
              <a:t>2/24/2016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F8B2CE4-C3F7-44A5-BF2E-5DEBC4D523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AE081D2-CC1E-44BC-BE7F-861A74B672E0}" type="datetimeFigureOut">
              <a:rPr lang="en-US" smtClean="0"/>
              <a:pPr/>
              <a:t>2/24/2016</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F8B2CE4-C3F7-44A5-BF2E-5DEBC4D5231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E081D2-CC1E-44BC-BE7F-861A74B672E0}" type="datetimeFigureOut">
              <a:rPr lang="en-US" smtClean="0"/>
              <a:pPr/>
              <a:t>2/24/2016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8B2CE4-C3F7-44A5-BF2E-5DEBC4D523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AE081D2-CC1E-44BC-BE7F-861A74B672E0}" type="datetimeFigureOut">
              <a:rPr lang="en-US" smtClean="0"/>
              <a:pPr/>
              <a:t>2/24/2016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F8B2CE4-C3F7-44A5-BF2E-5DEBC4D523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AE081D2-CC1E-44BC-BE7F-861A74B672E0}" type="datetimeFigureOut">
              <a:rPr lang="en-US" smtClean="0"/>
              <a:pPr/>
              <a:t>2/24/2016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F8B2CE4-C3F7-44A5-BF2E-5DEBC4D523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DAE081D2-CC1E-44BC-BE7F-861A74B672E0}" type="datetimeFigureOut">
              <a:rPr lang="en-US" smtClean="0"/>
              <a:pPr/>
              <a:t>2/24/2016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F8B2CE4-C3F7-44A5-BF2E-5DEBC4D523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E081D2-CC1E-44BC-BE7F-861A74B672E0}" type="datetimeFigureOut">
              <a:rPr lang="en-US" smtClean="0"/>
              <a:pPr/>
              <a:t>2/24/2016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8B2CE4-C3F7-44A5-BF2E-5DEBC4D523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DAE081D2-CC1E-44BC-BE7F-861A74B672E0}" type="datetimeFigureOut">
              <a:rPr lang="en-US" smtClean="0"/>
              <a:pPr/>
              <a:t>2/24/2016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F8B2CE4-C3F7-44A5-BF2E-5DEBC4D52314}"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AE081D2-CC1E-44BC-BE7F-861A74B672E0}" type="datetimeFigureOut">
              <a:rPr lang="en-US" smtClean="0"/>
              <a:pPr/>
              <a:t>2/24/2016</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F8B2CE4-C3F7-44A5-BF2E-5DEBC4D523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imgres?imgurl=http://www.illustratedbible.net/Jobsores_bf24.gif&amp;imgrefurl=http://www.illustratedbible.net/job1.htm&amp;h=235&amp;w=346&amp;tbnid=m-9xIohtpVLG8M:&amp;docid=J3REV1g1toaMkM&amp;hl=en&amp;ei=Ib_SVqDZE4fQjAPYnpCABw&amp;tbm=isch&amp;ved=0ahUKEwjg7ajnk5rLAhUHKGMKHVgPBHAQMwhbKCEwIQ"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ookedonthebook.com/childrens-one-year-study-thru-the-bible-may-31-job-42-restoration-of-job/" TargetMode="External"/><Relationship Id="rId2" Type="http://schemas.openxmlformats.org/officeDocument/2006/relationships/hyperlink" Target="https://www.google.com/imgres?imgurl=http://hookedonthebook.com/wp-content/uploads/2013/05/job.jpg&amp;imgrefurl=http://hookedonthebook.com/childrens-one-year-study-thru-the-bible-may-31-job-42-restoration-of-job/&amp;h=1200&amp;w=1600&amp;tbnid=KVsXZu72E23CpM:&amp;docid=vKogYWo-fM2LOM&amp;hl=en&amp;ei=Fr7SVovJCsu4jwO-vK3YAQ&amp;tbm=isch&amp;ved=0ahUKEwiLrPfnkprLAhVL3GMKHT5eCxsQMwgzKAQwBA"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52739">
            <a:alpha val="65882"/>
          </a:srgbClr>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457200" y="381000"/>
            <a:ext cx="8686800" cy="4191000"/>
          </a:xfrm>
        </p:spPr>
        <p:txBody>
          <a:bodyPr/>
          <a:lstStyle/>
          <a:p>
            <a:pPr algn="l"/>
            <a:r>
              <a:rPr lang="en-US" sz="6000" dirty="0" smtClean="0"/>
              <a:t>How MUCH </a:t>
            </a:r>
            <a:r>
              <a:rPr lang="en-US" sz="6000" dirty="0" smtClean="0"/>
              <a:t/>
            </a:r>
            <a:br>
              <a:rPr lang="en-US" sz="6000" dirty="0" smtClean="0"/>
            </a:br>
            <a:r>
              <a:rPr lang="en-US" sz="6000" dirty="0" smtClean="0"/>
              <a:t>Much Do </a:t>
            </a:r>
            <a:br>
              <a:rPr lang="en-US" sz="6000" dirty="0" smtClean="0"/>
            </a:br>
            <a:r>
              <a:rPr lang="en-US" sz="6000" dirty="0" smtClean="0"/>
              <a:t>You Love God?</a:t>
            </a:r>
            <a:endParaRPr lang="en-US" sz="6000" dirty="0"/>
          </a:p>
        </p:txBody>
      </p:sp>
      <p:sp>
        <p:nvSpPr>
          <p:cNvPr id="7" name="Subtitle 6"/>
          <p:cNvSpPr>
            <a:spLocks noGrp="1"/>
          </p:cNvSpPr>
          <p:nvPr>
            <p:ph type="subTitle" idx="1"/>
          </p:nvPr>
        </p:nvSpPr>
        <p:spPr>
          <a:xfrm>
            <a:off x="1371600" y="4800600"/>
            <a:ext cx="6400800" cy="1752600"/>
          </a:xfrm>
        </p:spPr>
        <p:txBody>
          <a:bodyPr>
            <a:normAutofit/>
          </a:bodyPr>
          <a:lstStyle/>
          <a:p>
            <a:r>
              <a:rPr lang="en-US" sz="3200" dirty="0" smtClean="0">
                <a:solidFill>
                  <a:schemeClr val="tx1"/>
                </a:solidFill>
              </a:rPr>
              <a:t>Dr. Hannah Harrington</a:t>
            </a:r>
          </a:p>
          <a:p>
            <a:r>
              <a:rPr lang="en-US" sz="3200" dirty="0" smtClean="0">
                <a:solidFill>
                  <a:schemeClr val="tx1"/>
                </a:solidFill>
              </a:rPr>
              <a:t>Christian Cathedral</a:t>
            </a:r>
          </a:p>
          <a:p>
            <a:r>
              <a:rPr lang="en-US" sz="3200" dirty="0" smtClean="0">
                <a:solidFill>
                  <a:schemeClr val="tx1"/>
                </a:solidFill>
              </a:rPr>
              <a:t>February 21, 2016</a:t>
            </a:r>
            <a:endParaRPr lang="en-US" sz="3200" dirty="0">
              <a:solidFill>
                <a:schemeClr val="tx1"/>
              </a:solidFill>
            </a:endParaRPr>
          </a:p>
        </p:txBody>
      </p:sp>
      <p:pic>
        <p:nvPicPr>
          <p:cNvPr id="1026" name="Picture 2" descr="C:\Program Files\Microsoft Office\MEDIA\CAGCAT10\j0230876.wmf"/>
          <p:cNvPicPr>
            <a:picLocks noChangeAspect="1" noChangeArrowheads="1"/>
          </p:cNvPicPr>
          <p:nvPr/>
        </p:nvPicPr>
        <p:blipFill>
          <a:blip r:embed="rId2" cstate="print"/>
          <a:srcRect/>
          <a:stretch>
            <a:fillRect/>
          </a:stretch>
        </p:blipFill>
        <p:spPr bwMode="auto">
          <a:xfrm>
            <a:off x="5257800" y="152400"/>
            <a:ext cx="3419192" cy="344333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1:18-19 Loss of family</a:t>
            </a:r>
            <a:endParaRPr lang="en-US" dirty="0"/>
          </a:p>
        </p:txBody>
      </p:sp>
      <p:sp>
        <p:nvSpPr>
          <p:cNvPr id="3" name="Content Placeholder 2"/>
          <p:cNvSpPr>
            <a:spLocks noGrp="1"/>
          </p:cNvSpPr>
          <p:nvPr>
            <p:ph idx="1"/>
          </p:nvPr>
        </p:nvSpPr>
        <p:spPr/>
        <p:txBody>
          <a:bodyPr>
            <a:normAutofit/>
          </a:bodyPr>
          <a:lstStyle/>
          <a:p>
            <a:r>
              <a:rPr lang="en-US" sz="3600" dirty="0" smtClean="0"/>
              <a:t>“…a </a:t>
            </a:r>
            <a:r>
              <a:rPr lang="en-US" sz="3600" dirty="0" smtClean="0"/>
              <a:t>great wind came from across the wilderness and struck the four corners of the house, and it fell on the young people and they died, and I alone have escaped to tell you." </a:t>
            </a:r>
            <a:endParaRPr lang="en-US" sz="3600" dirty="0"/>
          </a:p>
        </p:txBody>
      </p:sp>
      <p:pic>
        <p:nvPicPr>
          <p:cNvPr id="4" name="Picture 2" descr="C:\Users\Bill\AppData\Local\Microsoft\Windows\Temporary Internet Files\Content.IE5\9Q441YY3\ongelukkig%20t[1].png"/>
          <p:cNvPicPr>
            <a:picLocks noChangeAspect="1" noChangeArrowheads="1"/>
          </p:cNvPicPr>
          <p:nvPr/>
        </p:nvPicPr>
        <p:blipFill>
          <a:blip r:embed="rId2" cstate="print"/>
          <a:srcRect/>
          <a:stretch>
            <a:fillRect/>
          </a:stretch>
        </p:blipFill>
        <p:spPr bwMode="auto">
          <a:xfrm>
            <a:off x="5791200" y="4495800"/>
            <a:ext cx="2362200" cy="2362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r>
              <a:rPr lang="en-US" dirty="0" smtClean="0"/>
              <a:t>Job’s response </a:t>
            </a:r>
            <a:endParaRPr lang="en-US" dirty="0"/>
          </a:p>
        </p:txBody>
      </p:sp>
      <p:sp>
        <p:nvSpPr>
          <p:cNvPr id="3" name="Content Placeholder 2"/>
          <p:cNvSpPr>
            <a:spLocks noGrp="1"/>
          </p:cNvSpPr>
          <p:nvPr>
            <p:ph idx="1"/>
          </p:nvPr>
        </p:nvSpPr>
        <p:spPr>
          <a:xfrm>
            <a:off x="457200" y="838200"/>
            <a:ext cx="7239000" cy="5617536"/>
          </a:xfrm>
        </p:spPr>
        <p:txBody>
          <a:bodyPr>
            <a:noAutofit/>
          </a:bodyPr>
          <a:lstStyle/>
          <a:p>
            <a:r>
              <a:rPr lang="en-US" sz="3200" dirty="0" smtClean="0"/>
              <a:t>Then Job arose and tore his robe and shaved his head, and he fell to the ground and worshiped</a:t>
            </a:r>
            <a:r>
              <a:rPr lang="en-US" sz="3200" dirty="0" smtClean="0"/>
              <a:t>.…(Job 1:20)</a:t>
            </a:r>
          </a:p>
          <a:p>
            <a:r>
              <a:rPr lang="en-US" sz="3200" dirty="0" smtClean="0"/>
              <a:t>He said, "Naked I came from my mother's womb, And naked I shall return there. The LORD gave and the LORD has taken away. Blessed be the name of the LORD</a:t>
            </a:r>
            <a:r>
              <a:rPr lang="en-US" sz="3200" dirty="0" smtClean="0"/>
              <a:t>.“(Job 1:21)</a:t>
            </a:r>
          </a:p>
          <a:p>
            <a:r>
              <a:rPr lang="en-US" sz="3200" dirty="0" smtClean="0"/>
              <a:t>Through all this Job did not sin nor did he blame God</a:t>
            </a:r>
            <a:r>
              <a:rPr lang="en-US" sz="3200" dirty="0" smtClean="0"/>
              <a:t>. (Job 1:22)</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85800"/>
          </a:xfrm>
        </p:spPr>
        <p:txBody>
          <a:bodyPr>
            <a:normAutofit fontScale="90000"/>
          </a:bodyPr>
          <a:lstStyle/>
          <a:p>
            <a:r>
              <a:rPr lang="en-US" dirty="0" smtClean="0"/>
              <a:t>ANOTHER VERY BAD DAY—DISEASE</a:t>
            </a:r>
            <a:endParaRPr lang="en-US" dirty="0"/>
          </a:p>
        </p:txBody>
      </p:sp>
      <p:sp>
        <p:nvSpPr>
          <p:cNvPr id="3" name="Content Placeholder 2"/>
          <p:cNvSpPr>
            <a:spLocks noGrp="1"/>
          </p:cNvSpPr>
          <p:nvPr>
            <p:ph idx="1"/>
          </p:nvPr>
        </p:nvSpPr>
        <p:spPr>
          <a:xfrm>
            <a:off x="152400" y="762000"/>
            <a:ext cx="7924800" cy="5693736"/>
          </a:xfrm>
        </p:spPr>
        <p:txBody>
          <a:bodyPr>
            <a:noAutofit/>
          </a:bodyPr>
          <a:lstStyle/>
          <a:p>
            <a:r>
              <a:rPr lang="en-US" sz="3200" dirty="0" smtClean="0"/>
              <a:t>Satan answered the LORD and said, "Skin for skin! Yes, all that a man has he will give for his life</a:t>
            </a:r>
            <a:r>
              <a:rPr lang="en-US" sz="3200" dirty="0" smtClean="0"/>
              <a:t>."</a:t>
            </a:r>
            <a:r>
              <a:rPr lang="en-US" sz="3200" dirty="0" smtClean="0"/>
              <a:t>However, put forth Your hand now, and touch his bone and his flesh; he will curse You to Your </a:t>
            </a:r>
            <a:r>
              <a:rPr lang="en-US" sz="3200" dirty="0" smtClean="0"/>
              <a:t>face” (Job 2:4-5).</a:t>
            </a:r>
          </a:p>
          <a:p>
            <a:r>
              <a:rPr lang="en-US" sz="3200" dirty="0" smtClean="0"/>
              <a:t>So the LORD said to Satan, "Behold, he is in your power, only spare his life." </a:t>
            </a:r>
            <a:r>
              <a:rPr lang="en-US" sz="3200" dirty="0" smtClean="0"/>
              <a:t>Then </a:t>
            </a:r>
            <a:r>
              <a:rPr lang="en-US" sz="3200" dirty="0" smtClean="0"/>
              <a:t>Satan went out from the presence of the LORD and smote Job with sore boils from the sole of his foot to the crown of his head. </a:t>
            </a:r>
            <a:r>
              <a:rPr lang="en-US" sz="3200" dirty="0" smtClean="0"/>
              <a:t>(Job 2:6-7)</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response</a:t>
            </a:r>
            <a:endParaRPr lang="en-US" dirty="0"/>
          </a:p>
        </p:txBody>
      </p:sp>
      <p:sp>
        <p:nvSpPr>
          <p:cNvPr id="3" name="Content Placeholder 2"/>
          <p:cNvSpPr>
            <a:spLocks noGrp="1"/>
          </p:cNvSpPr>
          <p:nvPr>
            <p:ph idx="1"/>
          </p:nvPr>
        </p:nvSpPr>
        <p:spPr/>
        <p:txBody>
          <a:bodyPr>
            <a:normAutofit/>
          </a:bodyPr>
          <a:lstStyle/>
          <a:p>
            <a:r>
              <a:rPr lang="en-US" sz="6000" dirty="0" smtClean="0"/>
              <a:t>Took care of himself the best he could</a:t>
            </a:r>
            <a:endParaRPr lang="en-US" sz="6000" dirty="0"/>
          </a:p>
        </p:txBody>
      </p:sp>
      <p:pic>
        <p:nvPicPr>
          <p:cNvPr id="22532" name="Picture 4" descr="Image result for bible job">
            <a:hlinkClick r:id="rId2"/>
          </p:cNvPr>
          <p:cNvPicPr>
            <a:picLocks noChangeAspect="1" noChangeArrowheads="1"/>
          </p:cNvPicPr>
          <p:nvPr/>
        </p:nvPicPr>
        <p:blipFill>
          <a:blip r:embed="rId3" cstate="print"/>
          <a:srcRect/>
          <a:stretch>
            <a:fillRect/>
          </a:stretch>
        </p:blipFill>
        <p:spPr bwMode="auto">
          <a:xfrm>
            <a:off x="3276600" y="3505200"/>
            <a:ext cx="4629664" cy="313732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975360"/>
          </a:xfrm>
        </p:spPr>
        <p:txBody>
          <a:bodyPr>
            <a:normAutofit/>
          </a:bodyPr>
          <a:lstStyle/>
          <a:p>
            <a:r>
              <a:rPr lang="en-US" sz="5400" dirty="0" smtClean="0"/>
              <a:t>DIFFICULT PEOPLE</a:t>
            </a:r>
            <a:endParaRPr lang="en-US" sz="5400" dirty="0"/>
          </a:p>
        </p:txBody>
      </p:sp>
      <p:sp>
        <p:nvSpPr>
          <p:cNvPr id="7" name="Text Placeholder 6"/>
          <p:cNvSpPr>
            <a:spLocks noGrp="1"/>
          </p:cNvSpPr>
          <p:nvPr>
            <p:ph type="body" idx="1"/>
          </p:nvPr>
        </p:nvSpPr>
        <p:spPr>
          <a:xfrm>
            <a:off x="152400" y="5181600"/>
            <a:ext cx="4114800" cy="1143000"/>
          </a:xfrm>
        </p:spPr>
        <p:txBody>
          <a:bodyPr>
            <a:noAutofit/>
          </a:bodyPr>
          <a:lstStyle/>
          <a:p>
            <a:r>
              <a:rPr lang="en-US" sz="5400" dirty="0" smtClean="0"/>
              <a:t>JOB’S WIFE</a:t>
            </a:r>
            <a:endParaRPr lang="en-US" sz="5400" dirty="0"/>
          </a:p>
        </p:txBody>
      </p:sp>
      <p:sp>
        <p:nvSpPr>
          <p:cNvPr id="3" name="Content Placeholder 2"/>
          <p:cNvSpPr>
            <a:spLocks noGrp="1"/>
          </p:cNvSpPr>
          <p:nvPr>
            <p:ph sz="quarter" idx="2"/>
          </p:nvPr>
        </p:nvSpPr>
        <p:spPr>
          <a:xfrm>
            <a:off x="457200" y="1600200"/>
            <a:ext cx="3520440" cy="4226440"/>
          </a:xfrm>
        </p:spPr>
        <p:txBody>
          <a:bodyPr>
            <a:normAutofit/>
          </a:bodyPr>
          <a:lstStyle/>
          <a:p>
            <a:pPr>
              <a:buNone/>
            </a:pPr>
            <a:r>
              <a:rPr lang="en-US" sz="4400" dirty="0" smtClean="0"/>
              <a:t> “You still keep your integrity!  Curse God and die!”</a:t>
            </a:r>
            <a:endParaRPr lang="en-US" sz="4400" dirty="0"/>
          </a:p>
        </p:txBody>
      </p:sp>
      <p:sp>
        <p:nvSpPr>
          <p:cNvPr id="9" name="Content Placeholder 8"/>
          <p:cNvSpPr>
            <a:spLocks noGrp="1"/>
          </p:cNvSpPr>
          <p:nvPr>
            <p:ph sz="quarter" idx="4"/>
          </p:nvPr>
        </p:nvSpPr>
        <p:spPr>
          <a:xfrm>
            <a:off x="4800600" y="1711840"/>
            <a:ext cx="2898648" cy="4114800"/>
          </a:xfrm>
        </p:spPr>
        <p:txBody>
          <a:bodyPr/>
          <a:lstStyle/>
          <a:p>
            <a:pPr>
              <a:buNone/>
            </a:pPr>
            <a:endParaRPr lang="en-US" dirty="0"/>
          </a:p>
        </p:txBody>
      </p:sp>
      <p:pic>
        <p:nvPicPr>
          <p:cNvPr id="16388" name="Picture 4" descr="C:\Users\Bill\AppData\Local\Microsoft\Windows\Temporary Internet Files\Content.IE5\RI9TF6QZ\9468898-cartoon-of-mean-old-woman-with-a-rolling-pin-isolated-on-white-1024x1024[1].jpg"/>
          <p:cNvPicPr>
            <a:picLocks noChangeAspect="1" noChangeArrowheads="1"/>
          </p:cNvPicPr>
          <p:nvPr/>
        </p:nvPicPr>
        <p:blipFill>
          <a:blip r:embed="rId2" cstate="print"/>
          <a:srcRect/>
          <a:stretch>
            <a:fillRect/>
          </a:stretch>
        </p:blipFill>
        <p:spPr bwMode="auto">
          <a:xfrm>
            <a:off x="4343400" y="1371600"/>
            <a:ext cx="3810000" cy="5029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 response</a:t>
            </a:r>
            <a:endParaRPr lang="en-US" dirty="0"/>
          </a:p>
        </p:txBody>
      </p:sp>
      <p:sp>
        <p:nvSpPr>
          <p:cNvPr id="3" name="Content Placeholder 2"/>
          <p:cNvSpPr>
            <a:spLocks noGrp="1"/>
          </p:cNvSpPr>
          <p:nvPr>
            <p:ph idx="1"/>
          </p:nvPr>
        </p:nvSpPr>
        <p:spPr/>
        <p:txBody>
          <a:bodyPr>
            <a:normAutofit/>
          </a:bodyPr>
          <a:lstStyle/>
          <a:p>
            <a:pPr>
              <a:buNone/>
            </a:pPr>
            <a:r>
              <a:rPr lang="en-US" sz="4400" dirty="0" smtClean="0"/>
              <a:t>“Shall </a:t>
            </a:r>
            <a:r>
              <a:rPr lang="en-US" sz="4400" dirty="0" smtClean="0"/>
              <a:t>we accept good from God </a:t>
            </a:r>
            <a:r>
              <a:rPr lang="en-US" sz="4400" dirty="0" smtClean="0"/>
              <a:t>and </a:t>
            </a:r>
            <a:r>
              <a:rPr lang="en-US" sz="4400" dirty="0" smtClean="0"/>
              <a:t>not </a:t>
            </a:r>
            <a:endParaRPr lang="en-US" sz="4400" dirty="0" smtClean="0"/>
          </a:p>
          <a:p>
            <a:pPr>
              <a:buNone/>
            </a:pPr>
            <a:r>
              <a:rPr lang="en-US" sz="4400" dirty="0" smtClean="0"/>
              <a:t> </a:t>
            </a:r>
            <a:r>
              <a:rPr lang="en-US" sz="4400" dirty="0" smtClean="0"/>
              <a:t> trouble?”</a:t>
            </a:r>
          </a:p>
          <a:p>
            <a:pPr>
              <a:buNone/>
            </a:pPr>
            <a:r>
              <a:rPr lang="en-US" sz="4400" dirty="0" smtClean="0"/>
              <a:t> </a:t>
            </a:r>
            <a:r>
              <a:rPr lang="en-US" sz="4400" dirty="0" smtClean="0"/>
              <a:t>(Job 2:10b).</a:t>
            </a:r>
            <a:endParaRPr lang="en-US" sz="4400" dirty="0"/>
          </a:p>
        </p:txBody>
      </p:sp>
      <p:pic>
        <p:nvPicPr>
          <p:cNvPr id="17410" name="Picture 2" descr="C:\Users\Bill\AppData\Local\Microsoft\Windows\Temporary Internet Files\Content.IE5\7JMZRIWD\good-bad[1].jpg"/>
          <p:cNvPicPr>
            <a:picLocks noChangeAspect="1" noChangeArrowheads="1"/>
          </p:cNvPicPr>
          <p:nvPr/>
        </p:nvPicPr>
        <p:blipFill>
          <a:blip r:embed="rId2" cstate="print"/>
          <a:srcRect/>
          <a:stretch>
            <a:fillRect/>
          </a:stretch>
        </p:blipFill>
        <p:spPr bwMode="auto">
          <a:xfrm>
            <a:off x="4419600" y="2333167"/>
            <a:ext cx="4724400" cy="452483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2992438"/>
            <a:ext cx="6858000" cy="3865562"/>
          </a:xfrm>
        </p:spPr>
        <p:txBody>
          <a:bodyPr>
            <a:normAutofit lnSpcReduction="10000"/>
          </a:bodyPr>
          <a:lstStyle/>
          <a:p>
            <a:pPr>
              <a:buNone/>
            </a:pPr>
            <a:r>
              <a:rPr lang="en-US" sz="3600" dirty="0" smtClean="0"/>
              <a:t>“Now </a:t>
            </a:r>
            <a:r>
              <a:rPr lang="en-US" sz="3600" dirty="0" smtClean="0"/>
              <a:t>when Job's three friends heard of all this </a:t>
            </a:r>
            <a:r>
              <a:rPr lang="en-US" sz="3600" dirty="0" smtClean="0"/>
              <a:t>adversity… they </a:t>
            </a:r>
            <a:r>
              <a:rPr lang="en-US" sz="3600" dirty="0" smtClean="0"/>
              <a:t>made an appointment together to come to sympathize with him and </a:t>
            </a:r>
            <a:r>
              <a:rPr lang="en-US" sz="3600" dirty="0" smtClean="0"/>
              <a:t>comfort him” (Job 2:11-13).</a:t>
            </a:r>
          </a:p>
          <a:p>
            <a:pPr>
              <a:buNone/>
            </a:pPr>
            <a:r>
              <a:rPr lang="en-US" sz="3600" dirty="0" smtClean="0"/>
              <a:t>	They mourned with him 7 days</a:t>
            </a:r>
          </a:p>
        </p:txBody>
      </p:sp>
      <p:pic>
        <p:nvPicPr>
          <p:cNvPr id="18435" name="Picture 3" descr="C:\Users\Bill\AppData\Local\Microsoft\Windows\Temporary Internet Files\Content.IE5\RI9TF6QZ\Friends[1].gif"/>
          <p:cNvPicPr>
            <a:picLocks noChangeAspect="1" noChangeArrowheads="1" noCrop="1"/>
          </p:cNvPicPr>
          <p:nvPr/>
        </p:nvPicPr>
        <p:blipFill>
          <a:blip r:embed="rId2" cstate="print"/>
          <a:srcRect/>
          <a:stretch>
            <a:fillRect/>
          </a:stretch>
        </p:blipFill>
        <p:spPr bwMode="auto">
          <a:xfrm>
            <a:off x="990600" y="304800"/>
            <a:ext cx="6574308" cy="2590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876800" cy="1524000"/>
          </a:xfrm>
        </p:spPr>
        <p:txBody>
          <a:bodyPr>
            <a:noAutofit/>
          </a:bodyPr>
          <a:lstStyle/>
          <a:p>
            <a:pPr algn="ctr"/>
            <a:r>
              <a:rPr lang="en-US" sz="6000" dirty="0" smtClean="0"/>
              <a:t>Difficult friends</a:t>
            </a:r>
            <a:endParaRPr lang="en-US" sz="6000" dirty="0"/>
          </a:p>
        </p:txBody>
      </p:sp>
      <p:sp>
        <p:nvSpPr>
          <p:cNvPr id="3" name="Content Placeholder 2"/>
          <p:cNvSpPr>
            <a:spLocks noGrp="1"/>
          </p:cNvSpPr>
          <p:nvPr>
            <p:ph idx="1"/>
          </p:nvPr>
        </p:nvSpPr>
        <p:spPr>
          <a:xfrm>
            <a:off x="0" y="1676400"/>
            <a:ext cx="9144000" cy="4724400"/>
          </a:xfrm>
        </p:spPr>
        <p:txBody>
          <a:bodyPr>
            <a:noAutofit/>
          </a:bodyPr>
          <a:lstStyle/>
          <a:p>
            <a:r>
              <a:rPr lang="en-US" sz="3200" dirty="0" err="1" smtClean="0"/>
              <a:t>Eliphaz</a:t>
            </a:r>
            <a:r>
              <a:rPr lang="en-US" sz="3200" dirty="0" smtClean="0"/>
              <a:t>: "Consider </a:t>
            </a:r>
            <a:r>
              <a:rPr lang="en-US" sz="3200" dirty="0" smtClean="0"/>
              <a:t>now: Where</a:t>
            </a:r>
          </a:p>
          <a:p>
            <a:pPr>
              <a:buNone/>
            </a:pPr>
            <a:r>
              <a:rPr lang="en-US" sz="3200" dirty="0" smtClean="0"/>
              <a:t> </a:t>
            </a:r>
            <a:r>
              <a:rPr lang="en-US" sz="3200" dirty="0" smtClean="0"/>
              <a:t> </a:t>
            </a:r>
            <a:r>
              <a:rPr lang="en-US" sz="3200" dirty="0" smtClean="0"/>
              <a:t>were the upright ever destroyed</a:t>
            </a:r>
            <a:r>
              <a:rPr lang="en-US" sz="3200" dirty="0" smtClean="0"/>
              <a:t>?”(4:7).</a:t>
            </a:r>
          </a:p>
          <a:p>
            <a:r>
              <a:rPr lang="en-US" sz="3200" dirty="0" err="1" smtClean="0"/>
              <a:t>Bildad</a:t>
            </a:r>
            <a:r>
              <a:rPr lang="en-US" sz="3200" dirty="0" smtClean="0"/>
              <a:t>: "Does God pervert justice</a:t>
            </a:r>
            <a:r>
              <a:rPr lang="en-US" sz="3200" dirty="0" smtClean="0"/>
              <a:t>?”(8:3).</a:t>
            </a:r>
          </a:p>
          <a:p>
            <a:r>
              <a:rPr lang="en-US" sz="3200" dirty="0" err="1" smtClean="0"/>
              <a:t>Zophar</a:t>
            </a:r>
            <a:r>
              <a:rPr lang="en-US" sz="3200" dirty="0" smtClean="0"/>
              <a:t>: "Yet if you devote your heart to [the LORD] and stretch out your hands to him, if you will put away the sin that is in your hand and allow no evil to dwell in your tent, then you will lift up your face without shame … But the eyes of the wicked will fail … Their hope will become a dying gasp" (Job 11: 13-20).</a:t>
            </a:r>
            <a:endParaRPr lang="en-US" sz="3200" dirty="0"/>
          </a:p>
        </p:txBody>
      </p:sp>
      <p:pic>
        <p:nvPicPr>
          <p:cNvPr id="19459" name="Picture 3" descr="C:\Users\Bill\AppData\Local\Microsoft\Windows\Temporary Internet Files\Content.IE5\RI9TF6QZ\charlie_brown_cartoon-5355[1].jpg"/>
          <p:cNvPicPr>
            <a:picLocks noChangeAspect="1" noChangeArrowheads="1"/>
          </p:cNvPicPr>
          <p:nvPr/>
        </p:nvPicPr>
        <p:blipFill>
          <a:blip r:embed="rId2" cstate="print"/>
          <a:srcRect/>
          <a:stretch>
            <a:fillRect/>
          </a:stretch>
        </p:blipFill>
        <p:spPr bwMode="auto">
          <a:xfrm>
            <a:off x="6629400" y="0"/>
            <a:ext cx="2514600" cy="217512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Autofit/>
          </a:bodyPr>
          <a:lstStyle/>
          <a:p>
            <a:r>
              <a:rPr lang="en-US" sz="4800" dirty="0" smtClean="0"/>
              <a:t>Job’s response</a:t>
            </a:r>
            <a:endParaRPr lang="en-US" sz="4800" dirty="0"/>
          </a:p>
        </p:txBody>
      </p:sp>
      <p:sp>
        <p:nvSpPr>
          <p:cNvPr id="3" name="Content Placeholder 2"/>
          <p:cNvSpPr>
            <a:spLocks noGrp="1"/>
          </p:cNvSpPr>
          <p:nvPr>
            <p:ph idx="1"/>
          </p:nvPr>
        </p:nvSpPr>
        <p:spPr>
          <a:xfrm>
            <a:off x="0" y="1143000"/>
            <a:ext cx="4648200" cy="5562600"/>
          </a:xfrm>
        </p:spPr>
        <p:txBody>
          <a:bodyPr>
            <a:normAutofit fontScale="92500" lnSpcReduction="10000"/>
          </a:bodyPr>
          <a:lstStyle/>
          <a:p>
            <a:r>
              <a:rPr lang="en-US" sz="3200" dirty="0" smtClean="0"/>
              <a:t>Defended himself:  “You invent lies; All of you are quacks!” (Job 13:4).</a:t>
            </a:r>
          </a:p>
          <a:p>
            <a:r>
              <a:rPr lang="en-US" sz="3200" dirty="0" smtClean="0"/>
              <a:t>Pursued God:  “Oh, that I knew how to reach Him” (Job 23:3).  “Why do you hide your face?” (13:24b).</a:t>
            </a:r>
          </a:p>
          <a:p>
            <a:r>
              <a:rPr lang="en-US" sz="3200" dirty="0" smtClean="0"/>
              <a:t>Trusted God:  “Though </a:t>
            </a:r>
            <a:r>
              <a:rPr lang="en-US" sz="3200" dirty="0" smtClean="0"/>
              <a:t>he slay me, yet will I trust </a:t>
            </a:r>
            <a:r>
              <a:rPr lang="en-US" sz="3200" dirty="0" smtClean="0"/>
              <a:t>Him” (Job 13:15).</a:t>
            </a:r>
          </a:p>
          <a:p>
            <a:endParaRPr lang="en-US" dirty="0" smtClean="0"/>
          </a:p>
          <a:p>
            <a:endParaRPr lang="en-US" dirty="0" smtClean="0"/>
          </a:p>
          <a:p>
            <a:endParaRPr lang="en-US" dirty="0" smtClean="0"/>
          </a:p>
        </p:txBody>
      </p:sp>
      <p:pic>
        <p:nvPicPr>
          <p:cNvPr id="20482" name="Picture 2" descr="C:\Users\Bill\AppData\Local\Microsoft\Windows\Temporary Internet Files\Content.IE5\7JMZRIWD\trust-in-love-and-love-in-trust[1].jpg"/>
          <p:cNvPicPr>
            <a:picLocks noChangeAspect="1" noChangeArrowheads="1"/>
          </p:cNvPicPr>
          <p:nvPr/>
        </p:nvPicPr>
        <p:blipFill>
          <a:blip r:embed="rId2" cstate="print"/>
          <a:srcRect/>
          <a:stretch>
            <a:fillRect/>
          </a:stretch>
        </p:blipFill>
        <p:spPr bwMode="auto">
          <a:xfrm>
            <a:off x="4648200" y="2514600"/>
            <a:ext cx="4495800" cy="3962400"/>
          </a:xfrm>
          <a:prstGeom prst="rect">
            <a:avLst/>
          </a:prstGeom>
          <a:noFill/>
        </p:spPr>
      </p:pic>
      <p:pic>
        <p:nvPicPr>
          <p:cNvPr id="20485" name="Picture 5" descr="C:\Users\Bill\AppData\Local\Microsoft\Windows\Temporary Internet Files\Content.IE5\7JMZRIWD\handshake[1].png"/>
          <p:cNvPicPr>
            <a:picLocks noChangeAspect="1" noChangeArrowheads="1"/>
          </p:cNvPicPr>
          <p:nvPr/>
        </p:nvPicPr>
        <p:blipFill>
          <a:blip r:embed="rId3" cstate="print"/>
          <a:srcRect/>
          <a:stretch>
            <a:fillRect/>
          </a:stretch>
        </p:blipFill>
        <p:spPr bwMode="auto">
          <a:xfrm>
            <a:off x="5181600" y="-304800"/>
            <a:ext cx="3352800" cy="3352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PROPHETIC </a:t>
            </a:r>
            <a:br>
              <a:rPr lang="en-US" dirty="0" smtClean="0"/>
            </a:br>
            <a:r>
              <a:rPr lang="en-US" dirty="0" smtClean="0"/>
              <a:t>INSPIRATION</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sz="4000" dirty="0" smtClean="0"/>
              <a:t> “I </a:t>
            </a:r>
            <a:r>
              <a:rPr lang="en-US" sz="4000" dirty="0" smtClean="0"/>
              <a:t>know that my </a:t>
            </a:r>
            <a:endParaRPr lang="en-US" sz="4000" dirty="0" smtClean="0"/>
          </a:p>
          <a:p>
            <a:pPr>
              <a:buNone/>
            </a:pPr>
            <a:r>
              <a:rPr lang="en-US" sz="4000" dirty="0" smtClean="0"/>
              <a:t>Redeemer</a:t>
            </a:r>
            <a:r>
              <a:rPr lang="en-US" sz="4000" dirty="0" smtClean="0"/>
              <a:t> </a:t>
            </a:r>
            <a:r>
              <a:rPr lang="en-US" sz="4000" dirty="0" smtClean="0"/>
              <a:t>lives, and </a:t>
            </a:r>
          </a:p>
          <a:p>
            <a:pPr>
              <a:buNone/>
            </a:pPr>
            <a:r>
              <a:rPr lang="en-US" sz="4000" dirty="0" smtClean="0"/>
              <a:t>that </a:t>
            </a:r>
            <a:r>
              <a:rPr lang="en-US" sz="4000" dirty="0" smtClean="0"/>
              <a:t>in the </a:t>
            </a:r>
            <a:r>
              <a:rPr lang="en-US" sz="4000" dirty="0" smtClean="0"/>
              <a:t>end he will</a:t>
            </a:r>
          </a:p>
          <a:p>
            <a:pPr>
              <a:buNone/>
            </a:pPr>
            <a:r>
              <a:rPr lang="en-US" sz="4000" dirty="0" smtClean="0"/>
              <a:t>stand </a:t>
            </a:r>
            <a:r>
              <a:rPr lang="en-US" sz="4000" dirty="0" smtClean="0"/>
              <a:t>on the </a:t>
            </a:r>
            <a:r>
              <a:rPr lang="en-US" sz="4000" dirty="0" smtClean="0"/>
              <a:t>earth.</a:t>
            </a:r>
            <a:r>
              <a:rPr lang="en-US" sz="4000" b="1" baseline="30000" dirty="0" smtClean="0"/>
              <a:t> </a:t>
            </a:r>
          </a:p>
          <a:p>
            <a:pPr>
              <a:buNone/>
            </a:pPr>
            <a:r>
              <a:rPr lang="en-US" sz="4000" dirty="0" smtClean="0"/>
              <a:t>And </a:t>
            </a:r>
            <a:r>
              <a:rPr lang="en-US" sz="4000" dirty="0" smtClean="0"/>
              <a:t>after my skin has </a:t>
            </a:r>
            <a:endParaRPr lang="en-US" sz="4000" dirty="0" smtClean="0"/>
          </a:p>
          <a:p>
            <a:pPr>
              <a:buNone/>
            </a:pPr>
            <a:r>
              <a:rPr lang="en-US" sz="4000" dirty="0" smtClean="0"/>
              <a:t>been </a:t>
            </a:r>
            <a:r>
              <a:rPr lang="en-US" sz="4000" dirty="0" err="1" smtClean="0"/>
              <a:t>destroyed,yet</a:t>
            </a:r>
            <a:r>
              <a:rPr lang="en-US" sz="4000" dirty="0" smtClean="0"/>
              <a:t> </a:t>
            </a:r>
            <a:r>
              <a:rPr lang="en-US" sz="4000" dirty="0" smtClean="0"/>
              <a:t>in</a:t>
            </a:r>
            <a:r>
              <a:rPr lang="en-US" sz="4000" dirty="0" smtClean="0"/>
              <a:t> </a:t>
            </a:r>
            <a:endParaRPr lang="en-US" sz="4000" dirty="0" smtClean="0"/>
          </a:p>
          <a:p>
            <a:pPr>
              <a:buNone/>
            </a:pPr>
            <a:r>
              <a:rPr lang="en-US" sz="4000" dirty="0" smtClean="0"/>
              <a:t>my </a:t>
            </a:r>
            <a:r>
              <a:rPr lang="en-US" sz="4000" dirty="0" smtClean="0"/>
              <a:t>flesh I will see God</a:t>
            </a:r>
            <a:r>
              <a:rPr lang="en-US" sz="4000" dirty="0" smtClean="0"/>
              <a:t>;</a:t>
            </a:r>
            <a:r>
              <a:rPr lang="en-US" sz="4000" b="1" baseline="30000" dirty="0" smtClean="0"/>
              <a:t> </a:t>
            </a:r>
            <a:r>
              <a:rPr lang="en-US" sz="4000" dirty="0" smtClean="0"/>
              <a:t>I myself will see </a:t>
            </a:r>
            <a:r>
              <a:rPr lang="en-US" sz="4000" dirty="0" smtClean="0"/>
              <a:t>him with </a:t>
            </a:r>
            <a:r>
              <a:rPr lang="en-US" sz="4000" dirty="0" smtClean="0"/>
              <a:t>my own eyes—I, and not </a:t>
            </a:r>
            <a:r>
              <a:rPr lang="en-US" sz="4000" dirty="0" smtClean="0"/>
              <a:t>another.  How </a:t>
            </a:r>
            <a:r>
              <a:rPr lang="en-US" sz="4000" dirty="0" smtClean="0"/>
              <a:t>my heart yearns within me</a:t>
            </a:r>
            <a:r>
              <a:rPr lang="en-US" sz="4000" dirty="0" smtClean="0"/>
              <a:t>! (Job 19:25-27)</a:t>
            </a:r>
            <a:endParaRPr lang="en-US" sz="4000" dirty="0"/>
          </a:p>
        </p:txBody>
      </p:sp>
      <p:pic>
        <p:nvPicPr>
          <p:cNvPr id="21506" name="Picture 2" descr="C:\Users\Bill\AppData\Local\Microsoft\Windows\Temporary Internet Files\Content.IE5\7JMZRIWD\JESUS%20DE%20BRA%C3%87OS%20ABERTOS[1].jpg"/>
          <p:cNvPicPr>
            <a:picLocks noChangeAspect="1" noChangeArrowheads="1"/>
          </p:cNvPicPr>
          <p:nvPr/>
        </p:nvPicPr>
        <p:blipFill>
          <a:blip r:embed="rId2" cstate="print"/>
          <a:srcRect/>
          <a:stretch>
            <a:fillRect/>
          </a:stretch>
        </p:blipFill>
        <p:spPr bwMode="auto">
          <a:xfrm>
            <a:off x="4837996" y="152400"/>
            <a:ext cx="4306004" cy="43338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uffpost.com/gadgets/slideshows/238146/slide_238146_1214013_free.jpg"/>
          <p:cNvPicPr>
            <a:picLocks noChangeAspect="1" noChangeArrowheads="1"/>
          </p:cNvPicPr>
          <p:nvPr/>
        </p:nvPicPr>
        <p:blipFill>
          <a:blip r:embed="rId2" cstate="print"/>
          <a:srcRect/>
          <a:stretch>
            <a:fillRect/>
          </a:stretch>
        </p:blipFill>
        <p:spPr bwMode="auto">
          <a:xfrm>
            <a:off x="-2133600" y="-762000"/>
            <a:ext cx="11430000" cy="7620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432560"/>
          </a:xfrm>
        </p:spPr>
        <p:txBody>
          <a:bodyPr>
            <a:normAutofit fontScale="90000"/>
          </a:bodyPr>
          <a:lstStyle/>
          <a:p>
            <a:r>
              <a:rPr lang="en-US" sz="4000" dirty="0" smtClean="0"/>
              <a:t>HOW TO STRENGTHEN YOUR LOVE FOR GOD:  Embrace </a:t>
            </a:r>
            <a:r>
              <a:rPr lang="en-US" sz="4000" dirty="0" smtClean="0"/>
              <a:t>the Person of Jesus</a:t>
            </a:r>
            <a:endParaRPr lang="en-US" dirty="0"/>
          </a:p>
        </p:txBody>
      </p:sp>
      <p:sp>
        <p:nvSpPr>
          <p:cNvPr id="3" name="Content Placeholder 2"/>
          <p:cNvSpPr>
            <a:spLocks noGrp="1"/>
          </p:cNvSpPr>
          <p:nvPr>
            <p:ph idx="1"/>
          </p:nvPr>
        </p:nvSpPr>
        <p:spPr>
          <a:xfrm>
            <a:off x="457200" y="1905000"/>
            <a:ext cx="7239000" cy="4550736"/>
          </a:xfrm>
        </p:spPr>
        <p:txBody>
          <a:bodyPr>
            <a:normAutofit lnSpcReduction="10000"/>
          </a:bodyPr>
          <a:lstStyle/>
          <a:p>
            <a:r>
              <a:rPr lang="en-US" sz="4400" dirty="0" smtClean="0"/>
              <a:t>Commit </a:t>
            </a:r>
            <a:r>
              <a:rPr lang="en-US" sz="4400" dirty="0" smtClean="0"/>
              <a:t>yourself </a:t>
            </a:r>
            <a:r>
              <a:rPr lang="en-US" sz="4400" dirty="0" smtClean="0"/>
              <a:t>to </a:t>
            </a:r>
            <a:r>
              <a:rPr lang="en-US" sz="4400" dirty="0" smtClean="0"/>
              <a:t>Him – Serve Him</a:t>
            </a:r>
            <a:endParaRPr lang="en-US" sz="4400" dirty="0" smtClean="0"/>
          </a:p>
          <a:p>
            <a:r>
              <a:rPr lang="en-US" sz="4400" dirty="0" smtClean="0"/>
              <a:t>Grow in love – don’t be satisfied with less</a:t>
            </a:r>
          </a:p>
          <a:p>
            <a:r>
              <a:rPr lang="en-US" sz="4400" dirty="0" smtClean="0"/>
              <a:t>Endure difficulties together – pursue and worship Him</a:t>
            </a:r>
          </a:p>
          <a:p>
            <a:pPr>
              <a:buNone/>
            </a:pPr>
            <a:endParaRPr lang="en-US" sz="36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DO WE LOVE GOD?</a:t>
            </a:r>
            <a:endParaRPr lang="en-US" b="1" dirty="0"/>
          </a:p>
        </p:txBody>
      </p:sp>
      <p:sp>
        <p:nvSpPr>
          <p:cNvPr id="4" name="Content Placeholder 3"/>
          <p:cNvSpPr>
            <a:spLocks noGrp="1"/>
          </p:cNvSpPr>
          <p:nvPr>
            <p:ph idx="1"/>
          </p:nvPr>
        </p:nvSpPr>
        <p:spPr/>
        <p:txBody>
          <a:bodyPr>
            <a:normAutofit/>
          </a:bodyPr>
          <a:lstStyle/>
          <a:p>
            <a:r>
              <a:rPr lang="en-US" sz="3600" dirty="0" smtClean="0"/>
              <a:t>DO </a:t>
            </a:r>
            <a:r>
              <a:rPr lang="en-US" sz="3600" dirty="0"/>
              <a:t>WE ONLY LOVE HIM FOR SUPERFICIAL REASONS. </a:t>
            </a:r>
          </a:p>
          <a:p>
            <a:pPr lvl="1"/>
            <a:r>
              <a:rPr lang="en-US" sz="3600" dirty="0" smtClean="0"/>
              <a:t>LOOKING </a:t>
            </a:r>
            <a:r>
              <a:rPr lang="en-US" sz="3600" dirty="0"/>
              <a:t>FOR MATERIAL </a:t>
            </a:r>
            <a:r>
              <a:rPr lang="en-US" sz="3600" dirty="0" smtClean="0"/>
              <a:t>BLESSINGS</a:t>
            </a:r>
          </a:p>
          <a:p>
            <a:pPr lvl="1"/>
            <a:r>
              <a:rPr lang="en-US" sz="3600" dirty="0" smtClean="0"/>
              <a:t>GOOD ETHICS FOR FAMILY</a:t>
            </a:r>
          </a:p>
          <a:p>
            <a:pPr lvl="1"/>
            <a:r>
              <a:rPr lang="en-US" sz="3600" dirty="0" smtClean="0"/>
              <a:t>SECURITY FOR AFTERLIFE</a:t>
            </a:r>
            <a:endParaRPr lang="en-US" sz="36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6699"/>
            </a:gs>
            <a:gs pos="40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WHEN THE LOVING GOD ALLOWS US TO SUFFER?</a:t>
            </a:r>
            <a:endParaRPr lang="en-US" dirty="0"/>
          </a:p>
        </p:txBody>
      </p:sp>
      <p:sp>
        <p:nvSpPr>
          <p:cNvPr id="3" name="Content Placeholder 2"/>
          <p:cNvSpPr>
            <a:spLocks noGrp="1"/>
          </p:cNvSpPr>
          <p:nvPr>
            <p:ph idx="1"/>
          </p:nvPr>
        </p:nvSpPr>
        <p:spPr/>
        <p:txBody>
          <a:bodyPr/>
          <a:lstStyle/>
          <a:p>
            <a:r>
              <a:rPr lang="en-US" sz="4400" dirty="0" smtClean="0"/>
              <a:t>IF </a:t>
            </a:r>
            <a:r>
              <a:rPr lang="en-US" sz="4400" dirty="0"/>
              <a:t>OUR LOVE IS BASED SIMPLY ON GOD’S GOODNESS TO US, THEN IT WILL BE CALLED INTO QUESTION WHEN WE HAVE DIFFICULTIES.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0040"/>
            <a:ext cx="7162800" cy="899160"/>
          </a:xfrm>
        </p:spPr>
        <p:txBody>
          <a:bodyPr/>
          <a:lstStyle/>
          <a:p>
            <a:r>
              <a:rPr lang="en-US" dirty="0" smtClean="0"/>
              <a:t>Job 1:1-2</a:t>
            </a:r>
            <a:endParaRPr lang="en-US" dirty="0"/>
          </a:p>
        </p:txBody>
      </p:sp>
      <p:sp>
        <p:nvSpPr>
          <p:cNvPr id="3" name="Content Placeholder 2"/>
          <p:cNvSpPr>
            <a:spLocks noGrp="1"/>
          </p:cNvSpPr>
          <p:nvPr>
            <p:ph idx="1"/>
          </p:nvPr>
        </p:nvSpPr>
        <p:spPr>
          <a:xfrm>
            <a:off x="381000" y="1295400"/>
            <a:ext cx="7315200" cy="5160336"/>
          </a:xfrm>
        </p:spPr>
        <p:txBody>
          <a:bodyPr>
            <a:noAutofit/>
          </a:bodyPr>
          <a:lstStyle/>
          <a:p>
            <a:r>
              <a:rPr lang="en-US" sz="3200" dirty="0"/>
              <a:t>There was a man in the land of </a:t>
            </a:r>
            <a:r>
              <a:rPr lang="en-US" sz="3200" dirty="0" err="1"/>
              <a:t>Uz</a:t>
            </a:r>
            <a:r>
              <a:rPr lang="en-US" sz="3200" dirty="0"/>
              <a:t> whose name was Job; and that man was blameless, upright, fearing God and turning away from evil.  Seven sons and three daughters were born to him.  His possessions also were 7,000 sheep, 3,000 camels, 500 yoke of oxen, 500 female donkeys, and very </a:t>
            </a:r>
            <a:r>
              <a:rPr lang="en-US" sz="3200" dirty="0" smtClean="0"/>
              <a:t>many </a:t>
            </a:r>
            <a:r>
              <a:rPr lang="en-US" sz="3200" dirty="0"/>
              <a:t>servants; and that man was the greatest of all the men of the east.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2895600" cy="1143000"/>
          </a:xfrm>
        </p:spPr>
        <p:txBody>
          <a:bodyPr/>
          <a:lstStyle/>
          <a:p>
            <a:r>
              <a:rPr lang="en-US" dirty="0" smtClean="0"/>
              <a:t>Job 1:3-5</a:t>
            </a:r>
            <a:endParaRPr lang="en-US" dirty="0"/>
          </a:p>
        </p:txBody>
      </p:sp>
      <p:sp>
        <p:nvSpPr>
          <p:cNvPr id="3" name="Content Placeholder 2"/>
          <p:cNvSpPr>
            <a:spLocks noGrp="1"/>
          </p:cNvSpPr>
          <p:nvPr>
            <p:ph idx="1"/>
          </p:nvPr>
        </p:nvSpPr>
        <p:spPr>
          <a:xfrm>
            <a:off x="152400" y="1609416"/>
            <a:ext cx="7924800" cy="4846320"/>
          </a:xfrm>
        </p:spPr>
        <p:txBody>
          <a:bodyPr>
            <a:normAutofit/>
          </a:bodyPr>
          <a:lstStyle/>
          <a:p>
            <a:pPr>
              <a:buNone/>
            </a:pPr>
            <a:r>
              <a:rPr lang="en-US" dirty="0" smtClean="0"/>
              <a:t>	</a:t>
            </a:r>
            <a:r>
              <a:rPr lang="en-US" sz="3200" dirty="0" smtClean="0"/>
              <a:t>His sons used to go and hold a</a:t>
            </a:r>
          </a:p>
          <a:p>
            <a:pPr>
              <a:buNone/>
            </a:pPr>
            <a:r>
              <a:rPr lang="en-US" sz="3200" dirty="0" smtClean="0"/>
              <a:t> </a:t>
            </a:r>
            <a:r>
              <a:rPr lang="en-US" sz="3200" dirty="0" smtClean="0"/>
              <a:t> feast in the house of each one on his set day, and they would send and invite their three sisters to eat and drink with them.  [Job would sacrifice offerings for them to God] for Job said, "Perhaps my sons have sinned and cursed God in their hearts." Thus Job did continually.…</a:t>
            </a:r>
          </a:p>
          <a:p>
            <a:endParaRPr lang="en-US" dirty="0"/>
          </a:p>
        </p:txBody>
      </p:sp>
      <p:sp>
        <p:nvSpPr>
          <p:cNvPr id="43010" name="AutoShape 2" descr="Image result for bible job">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2" name="AutoShape 4" descr="Image result for bible job">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4" name="AutoShape 6" descr="Image result for bible job">
            <a:hlinkClick r:id="rId2"/>
          </p:cNvPr>
          <p:cNvSpPr>
            <a:spLocks noChangeAspect="1" noChangeArrowheads="1"/>
          </p:cNvSpPr>
          <p:nvPr/>
        </p:nvSpPr>
        <p:spPr bwMode="auto">
          <a:xfrm>
            <a:off x="155575" y="-280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Image result for bible job">
            <a:hlinkClick r:id="rId2"/>
          </p:cNvPr>
          <p:cNvSpPr>
            <a:spLocks noChangeAspect="1" noChangeArrowheads="1"/>
          </p:cNvSpPr>
          <p:nvPr/>
        </p:nvSpPr>
        <p:spPr bwMode="auto">
          <a:xfrm>
            <a:off x="155575" y="-280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8" name="AutoShape 10" descr="Image result for bible job">
            <a:hlinkClick r:id="rId2"/>
          </p:cNvPr>
          <p:cNvSpPr>
            <a:spLocks noChangeAspect="1" noChangeArrowheads="1"/>
          </p:cNvSpPr>
          <p:nvPr/>
        </p:nvSpPr>
        <p:spPr bwMode="auto">
          <a:xfrm>
            <a:off x="155575" y="-280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20" name="AutoShape 12" descr="Image result for bible job">
            <a:hlinkClick r:id="rId2"/>
          </p:cNvPr>
          <p:cNvSpPr>
            <a:spLocks noChangeAspect="1" noChangeArrowheads="1"/>
          </p:cNvSpPr>
          <p:nvPr/>
        </p:nvSpPr>
        <p:spPr bwMode="auto">
          <a:xfrm>
            <a:off x="155575" y="-2809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22" name="Picture 14" descr="http://hookedonthebook.com/wp-content/uploads/2013/05/job.jpg">
            <a:hlinkClick r:id="rId3"/>
          </p:cNvPr>
          <p:cNvPicPr>
            <a:picLocks noChangeAspect="1" noChangeArrowheads="1"/>
          </p:cNvPicPr>
          <p:nvPr/>
        </p:nvPicPr>
        <p:blipFill>
          <a:blip r:embed="rId4" cstate="print"/>
          <a:srcRect/>
          <a:stretch>
            <a:fillRect/>
          </a:stretch>
        </p:blipFill>
        <p:spPr bwMode="auto">
          <a:xfrm>
            <a:off x="6019800" y="152400"/>
            <a:ext cx="2895600" cy="21717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had a very good Life</a:t>
            </a:r>
            <a:endParaRPr lang="en-US" dirty="0"/>
          </a:p>
        </p:txBody>
      </p:sp>
      <p:sp>
        <p:nvSpPr>
          <p:cNvPr id="3" name="Content Placeholder 2"/>
          <p:cNvSpPr>
            <a:spLocks noGrp="1"/>
          </p:cNvSpPr>
          <p:nvPr>
            <p:ph idx="1"/>
          </p:nvPr>
        </p:nvSpPr>
        <p:spPr/>
        <p:txBody>
          <a:bodyPr>
            <a:normAutofit/>
          </a:bodyPr>
          <a:lstStyle/>
          <a:p>
            <a:r>
              <a:rPr lang="en-US" sz="3600" dirty="0" smtClean="0"/>
              <a:t>Close Relationship with God – Righteous</a:t>
            </a:r>
          </a:p>
          <a:p>
            <a:r>
              <a:rPr lang="en-US" sz="3600" dirty="0" smtClean="0"/>
              <a:t>Wealth</a:t>
            </a:r>
          </a:p>
          <a:p>
            <a:r>
              <a:rPr lang="en-US" sz="3600" dirty="0" smtClean="0"/>
              <a:t>Servants</a:t>
            </a:r>
          </a:p>
          <a:p>
            <a:r>
              <a:rPr lang="en-US" sz="3600" dirty="0" smtClean="0"/>
              <a:t>10 Kids</a:t>
            </a:r>
          </a:p>
          <a:p>
            <a:r>
              <a:rPr lang="en-US" sz="3600" dirty="0" smtClean="0"/>
              <a:t>Close Family Relationships</a:t>
            </a:r>
          </a:p>
          <a:p>
            <a:r>
              <a:rPr lang="en-US" sz="3600" dirty="0" smtClean="0"/>
              <a:t>Prayer in the Home</a:t>
            </a:r>
            <a:endParaRPr lang="en-US" sz="3600" dirty="0"/>
          </a:p>
        </p:txBody>
      </p:sp>
      <p:pic>
        <p:nvPicPr>
          <p:cNvPr id="23554" name="Picture 2" descr="C:\Users\Bill\AppData\Local\Microsoft\Windows\Temporary Internet Files\Content.IE5\9Q441YY3\cornucopia[1].jpg"/>
          <p:cNvPicPr>
            <a:picLocks noChangeAspect="1" noChangeArrowheads="1"/>
          </p:cNvPicPr>
          <p:nvPr/>
        </p:nvPicPr>
        <p:blipFill>
          <a:blip r:embed="rId2" cstate="print"/>
          <a:srcRect/>
          <a:stretch>
            <a:fillRect/>
          </a:stretch>
        </p:blipFill>
        <p:spPr bwMode="auto">
          <a:xfrm>
            <a:off x="4191000" y="2362200"/>
            <a:ext cx="3810000" cy="24288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CHALLENGING QUESTION: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 </a:t>
            </a:r>
            <a:r>
              <a:rPr lang="en-US" sz="3200" b="1" dirty="0" smtClean="0"/>
              <a:t>“Does Job fear God for nothing?” Satan replied. </a:t>
            </a:r>
            <a:r>
              <a:rPr lang="en-US" sz="3200" b="1" dirty="0" smtClean="0"/>
              <a:t>“Have </a:t>
            </a:r>
            <a:r>
              <a:rPr lang="en-US" sz="3200" b="1" dirty="0" smtClean="0"/>
              <a:t>you not put a hedge around him and his household and everything he has? You have blessed the work of his hands, so that his flocks and herds are spread throughout the land. </a:t>
            </a:r>
            <a:r>
              <a:rPr lang="en-US" sz="3200" b="1" baseline="30000" dirty="0" smtClean="0"/>
              <a:t>11 </a:t>
            </a:r>
            <a:r>
              <a:rPr lang="en-US" sz="3200" b="1" dirty="0" smtClean="0"/>
              <a:t>But now stretch out your hand and strike everything he has, and he will surely curse you to your face.” (Job 1:9-11 NIV)</a:t>
            </a:r>
            <a:endParaRPr lang="en-US" sz="32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1:13-17  LOSS OF WEALTH</a:t>
            </a:r>
            <a:endParaRPr lang="en-US" dirty="0"/>
          </a:p>
        </p:txBody>
      </p:sp>
      <p:sp>
        <p:nvSpPr>
          <p:cNvPr id="3" name="Content Placeholder 2"/>
          <p:cNvSpPr>
            <a:spLocks noGrp="1"/>
          </p:cNvSpPr>
          <p:nvPr>
            <p:ph idx="1"/>
          </p:nvPr>
        </p:nvSpPr>
        <p:spPr/>
        <p:txBody>
          <a:bodyPr>
            <a:noAutofit/>
          </a:bodyPr>
          <a:lstStyle/>
          <a:p>
            <a:pPr>
              <a:buNone/>
            </a:pPr>
            <a:r>
              <a:rPr lang="en-US" sz="3600" dirty="0" smtClean="0"/>
              <a:t>A VERY BAD DAY… </a:t>
            </a:r>
          </a:p>
          <a:p>
            <a:r>
              <a:rPr lang="en-US" sz="3600" dirty="0" err="1" smtClean="0"/>
              <a:t>Sabeans</a:t>
            </a:r>
            <a:r>
              <a:rPr lang="en-US" sz="3600" dirty="0" smtClean="0"/>
              <a:t> attacked and stole oxen and donkeys and killed servants</a:t>
            </a:r>
          </a:p>
          <a:p>
            <a:r>
              <a:rPr lang="en-US" sz="3600" dirty="0" smtClean="0"/>
              <a:t>Fire fell from heaven and burned up sheep and servants</a:t>
            </a:r>
          </a:p>
          <a:p>
            <a:r>
              <a:rPr lang="en-US" sz="3600" dirty="0" smtClean="0"/>
              <a:t>Chaldeans stole his camels and killed servants</a:t>
            </a:r>
            <a:r>
              <a:rPr lang="en-US" sz="3600" dirty="0" smtClean="0"/>
              <a:t> </a:t>
            </a:r>
            <a:endParaRPr lang="en-US" sz="3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4958</TotalTime>
  <Words>718</Words>
  <Application>Microsoft Office PowerPoint</Application>
  <PresentationFormat>On-screen Show (4:3)</PresentationFormat>
  <Paragraphs>72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Opulent</vt:lpstr>
      <vt:lpstr>How MUCH  Much Do  You Love God?</vt:lpstr>
      <vt:lpstr>Slide 2</vt:lpstr>
      <vt:lpstr>WHY DO WE LOVE GOD?</vt:lpstr>
      <vt:lpstr>WHAT HAPPENS WHEN THE LOVING GOD ALLOWS US TO SUFFER?</vt:lpstr>
      <vt:lpstr>Job 1:1-2</vt:lpstr>
      <vt:lpstr>Job 1:3-5</vt:lpstr>
      <vt:lpstr>Job had a very good Life</vt:lpstr>
      <vt:lpstr>THE CHALLENGING QUESTION:</vt:lpstr>
      <vt:lpstr>Job 1:13-17  LOSS OF WEALTH</vt:lpstr>
      <vt:lpstr>Job 1:18-19 Loss of family</vt:lpstr>
      <vt:lpstr>Job’s response </vt:lpstr>
      <vt:lpstr>ANOTHER VERY BAD DAY—DISEASE</vt:lpstr>
      <vt:lpstr>Job’s response</vt:lpstr>
      <vt:lpstr>DIFFICULT PEOPLE</vt:lpstr>
      <vt:lpstr>Job’s response</vt:lpstr>
      <vt:lpstr>Slide 16</vt:lpstr>
      <vt:lpstr>Difficult friends</vt:lpstr>
      <vt:lpstr>Job’s response</vt:lpstr>
      <vt:lpstr>PROPHETIC  INSPIRATION</vt:lpstr>
      <vt:lpstr>HOW TO STRENGTHEN YOUR LOVE FOR GOD:  Embrace the Person of Jesus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dc:creator>
  <cp:lastModifiedBy>Bill</cp:lastModifiedBy>
  <cp:revision>324</cp:revision>
  <dcterms:created xsi:type="dcterms:W3CDTF">2016-02-22T20:46:09Z</dcterms:created>
  <dcterms:modified xsi:type="dcterms:W3CDTF">2016-02-28T09:39:53Z</dcterms:modified>
</cp:coreProperties>
</file>